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1" r:id="rId4"/>
    <p:sldMasterId id="2147483712" r:id="rId5"/>
    <p:sldMasterId id="214748371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y="5143500" cx="9144000"/>
  <p:notesSz cx="6858000" cy="9144000"/>
  <p:embeddedFontLst>
    <p:embeddedFont>
      <p:font typeface="DM Sans Medium"/>
      <p:regular r:id="rId77"/>
      <p:bold r:id="rId78"/>
      <p:italic r:id="rId79"/>
      <p:boldItalic r:id="rId80"/>
    </p:embeddedFont>
    <p:embeddedFont>
      <p:font typeface="Helvetica Neue"/>
      <p:regular r:id="rId81"/>
      <p:bold r:id="rId82"/>
      <p:italic r:id="rId83"/>
      <p:boldItalic r:id="rId84"/>
    </p:embeddedFont>
    <p:embeddedFont>
      <p:font typeface="Helvetica Neue Light"/>
      <p:regular r:id="rId85"/>
      <p:bold r:id="rId86"/>
      <p:italic r:id="rId87"/>
      <p:boldItalic r:id="rId88"/>
    </p:embeddedFont>
    <p:embeddedFont>
      <p:font typeface="DM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orient="horz" pos="2914">
          <p15:clr>
            <a:srgbClr val="747775"/>
          </p15:clr>
        </p15:guide>
        <p15:guide id="4" pos="5441">
          <p15:clr>
            <a:srgbClr val="747775"/>
          </p15:clr>
        </p15:guide>
        <p15:guide id="5" pos="39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14" orient="horz"/>
        <p:guide pos="5441"/>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boldItalic.fntdata"/><Relationship Id="rId83" Type="http://schemas.openxmlformats.org/officeDocument/2006/relationships/font" Target="fonts/HelveticaNeue-italic.fntdata"/><Relationship Id="rId42" Type="http://schemas.openxmlformats.org/officeDocument/2006/relationships/slide" Target="slides/slide35.xml"/><Relationship Id="rId86" Type="http://schemas.openxmlformats.org/officeDocument/2006/relationships/font" Target="fonts/HelveticaNeueLight-bold.fntdata"/><Relationship Id="rId41" Type="http://schemas.openxmlformats.org/officeDocument/2006/relationships/slide" Target="slides/slide34.xml"/><Relationship Id="rId85" Type="http://schemas.openxmlformats.org/officeDocument/2006/relationships/font" Target="fonts/HelveticaNeueLight-regular.fntdata"/><Relationship Id="rId44" Type="http://schemas.openxmlformats.org/officeDocument/2006/relationships/slide" Target="slides/slide37.xml"/><Relationship Id="rId88" Type="http://schemas.openxmlformats.org/officeDocument/2006/relationships/font" Target="fonts/HelveticaNeueLight-boldItalic.fntdata"/><Relationship Id="rId43" Type="http://schemas.openxmlformats.org/officeDocument/2006/relationships/slide" Target="slides/slide36.xml"/><Relationship Id="rId87" Type="http://schemas.openxmlformats.org/officeDocument/2006/relationships/font" Target="fonts/HelveticaNeueLight-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DMSans-regular.fntdata"/><Relationship Id="rId80" Type="http://schemas.openxmlformats.org/officeDocument/2006/relationships/font" Target="fonts/DMSansMedium-boldItalic.fntdata"/><Relationship Id="rId82" Type="http://schemas.openxmlformats.org/officeDocument/2006/relationships/font" Target="fonts/HelveticaNeue-bold.fntdata"/><Relationship Id="rId81" Type="http://schemas.openxmlformats.org/officeDocument/2006/relationships/font" Target="fonts/HelveticaNeue-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DMSansMedium-regular.fntdata"/><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DMSansMedium-italic.fntdata"/><Relationship Id="rId34" Type="http://schemas.openxmlformats.org/officeDocument/2006/relationships/slide" Target="slides/slide27.xml"/><Relationship Id="rId78" Type="http://schemas.openxmlformats.org/officeDocument/2006/relationships/font" Target="fonts/DMSansMedium-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DMSans-italic.fntdata"/><Relationship Id="rId90" Type="http://schemas.openxmlformats.org/officeDocument/2006/relationships/font" Target="fonts/DMSans-bold.fntdata"/><Relationship Id="rId92" Type="http://schemas.openxmlformats.org/officeDocument/2006/relationships/font" Target="fonts/DMSans-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TIMJ4KMoaVOxKf9YdE8ngt4dvbEHbHCitJHM3ZMS3_8/edit?usp=sharin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rhouse.typeform.com/to/IGXrWZPO"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170159c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e170159c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170159c5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170159c5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170159c5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170159c5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170159c59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e170159c5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170159c5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170159c5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e170159c5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e170159c5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e170159c59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e170159c5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170159c59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e170159c59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170159c59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170159c59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Utilizar após cada desafio para evindenciar onde o estudante se encontra nas entregas.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e170159c5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e170159c5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Utilizar após cada desafio para evindenciar onde o estudante se encontra nas entregas.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e170159c59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e170159c59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170159c5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170159c5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170159c59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170159c59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170159c59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170159c59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e170159c59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e170159c59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170159c59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170159c59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e170159c59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e170159c59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170159c59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170159c59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e170159c59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e170159c59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e170159c59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e170159c59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e170159c59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e170159c59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e170159c59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e170159c59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170159c5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170159c5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Apresentação da equipe de aula na primeira aula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1. Colocar o número da turma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2. Colocar Professor(a) ou Tutor(a) de acordo com a função de cada um.</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3. Inserir foto e nome.</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4. Sugerimos que seja linkados os perfis do LinkedIn (caso achem interessante)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5121f11ee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5121f11ee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5121f11ee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5121f11ee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5121f11ee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5121f11ee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5121f11ee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5121f11ee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5121f11ee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5121f11ee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e170159c59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e170159c59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5121f11ee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5121f11ee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5121f11ee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5121f11ee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5121f11ee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5121f11ee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170159c59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170159c59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170159c5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170159c5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b="1" lang="pt-BR">
                <a:solidFill>
                  <a:schemeClr val="dk1"/>
                </a:solidFill>
                <a:latin typeface="DM Sans"/>
                <a:ea typeface="DM Sans"/>
                <a:cs typeface="DM Sans"/>
                <a:sym typeface="DM Sans"/>
              </a:rPr>
            </a:br>
            <a:r>
              <a:rPr b="1" lang="pt-BR">
                <a:solidFill>
                  <a:schemeClr val="dk1"/>
                </a:solidFill>
                <a:latin typeface="DM Sans"/>
                <a:ea typeface="DM Sans"/>
                <a:cs typeface="DM Sans"/>
                <a:sym typeface="DM Sans"/>
              </a:rPr>
              <a:t>Instruções da atividade:</a:t>
            </a:r>
            <a:br>
              <a:rPr b="1" lang="pt-BR">
                <a:solidFill>
                  <a:schemeClr val="dk1"/>
                </a:solidFill>
                <a:latin typeface="DM Sans"/>
                <a:ea typeface="DM Sans"/>
                <a:cs typeface="DM Sans"/>
                <a:sym typeface="DM Sans"/>
              </a:rPr>
            </a:br>
            <a:r>
              <a:rPr b="1" lang="pt-BR" u="sng">
                <a:solidFill>
                  <a:schemeClr val="hlink"/>
                </a:solidFill>
                <a:latin typeface="DM Sans"/>
                <a:ea typeface="DM Sans"/>
                <a:cs typeface="DM Sans"/>
                <a:sym typeface="DM Sans"/>
                <a:hlinkClick r:id="rId2"/>
              </a:rPr>
              <a:t>https://docs.google.com/presentation/d/1TIMJ4KMoaVOxKf9YdE8ngt4dvbEHbHCitJHM3ZMS3_8/edit?usp=sharing</a:t>
            </a:r>
            <a:br>
              <a:rPr b="1" lang="pt-BR">
                <a:solidFill>
                  <a:schemeClr val="dk1"/>
                </a:solidFill>
                <a:latin typeface="DM Sans"/>
                <a:ea typeface="DM Sans"/>
                <a:cs typeface="DM Sans"/>
                <a:sym typeface="DM Sans"/>
              </a:rPr>
            </a:b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5121f11ee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5121f11ee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5121f11eeb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5121f11eeb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5121f11eeb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5121f11eeb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5121f11eeb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5121f11eeb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e170159c59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1e170159c59_0_1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e170159c59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1e170159c59_0_1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e170159c59_0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e170159c59_0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5121f11eeb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5121f11ee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5121f11eeb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5121f11eeb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5121f11eeb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5121f11eeb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170159c5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170159c5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1"/>
                </a:solidFill>
                <a:latin typeface="DM Sans"/>
                <a:ea typeface="DM Sans"/>
                <a:cs typeface="DM Sans"/>
                <a:sym typeface="DM Sans"/>
              </a:rPr>
              <a:t>(Apenas aula 1)</a:t>
            </a:r>
            <a:br>
              <a:rPr lang="pt-BR">
                <a:latin typeface="DM Sans"/>
                <a:ea typeface="DM Sans"/>
                <a:cs typeface="DM Sans"/>
                <a:sym typeface="DM Sans"/>
              </a:rPr>
            </a:br>
            <a:r>
              <a:rPr lang="pt-BR">
                <a:latin typeface="DM Sans"/>
                <a:ea typeface="DM Sans"/>
                <a:cs typeface="DM Sans"/>
                <a:sym typeface="DM Sans"/>
              </a:rPr>
              <a:t>O QR Code e o link são os mesmos para todas as turmas.</a:t>
            </a:r>
            <a:br>
              <a:rPr lang="pt-BR">
                <a:latin typeface="DM Sans"/>
                <a:ea typeface="DM Sans"/>
                <a:cs typeface="DM Sans"/>
                <a:sym typeface="DM Sans"/>
              </a:rPr>
            </a:br>
            <a:r>
              <a:rPr lang="pt-BR">
                <a:latin typeface="DM Sans"/>
                <a:ea typeface="DM Sans"/>
                <a:cs typeface="DM Sans"/>
                <a:sym typeface="DM Sans"/>
              </a:rPr>
              <a:t>Link para compartilhar com estudantes: </a:t>
            </a:r>
            <a:r>
              <a:rPr lang="pt-BR" u="sng">
                <a:solidFill>
                  <a:schemeClr val="hlink"/>
                </a:solidFill>
                <a:latin typeface="DM Sans"/>
                <a:ea typeface="DM Sans"/>
                <a:cs typeface="DM Sans"/>
                <a:sym typeface="DM Sans"/>
                <a:hlinkClick r:id="rId2"/>
              </a:rPr>
              <a:t>https://coderhouse.typeform.com/to/IGXrWZPO</a:t>
            </a:r>
            <a:r>
              <a:rPr lang="pt-BR">
                <a:latin typeface="DM Sans"/>
                <a:ea typeface="DM Sans"/>
                <a:cs typeface="DM Sans"/>
                <a:sym typeface="DM Sans"/>
              </a:rPr>
              <a:t> </a:t>
            </a:r>
            <a:br>
              <a:rPr lang="pt-BR">
                <a:latin typeface="DM Sans"/>
                <a:ea typeface="DM Sans"/>
                <a:cs typeface="DM Sans"/>
                <a:sym typeface="DM Sans"/>
              </a:rPr>
            </a:br>
            <a:br>
              <a:rPr lang="pt-BR">
                <a:latin typeface="DM Sans"/>
                <a:ea typeface="DM Sans"/>
                <a:cs typeface="DM Sans"/>
                <a:sym typeface="DM Sans"/>
              </a:rPr>
            </a:br>
            <a:r>
              <a:rPr lang="pt-BR">
                <a:latin typeface="DM Sans"/>
                <a:ea typeface="DM Sans"/>
                <a:cs typeface="DM Sans"/>
                <a:sym typeface="DM Sans"/>
              </a:rPr>
              <a:t>As respostas desse formulário serão disponibilizadas para a equipe de aula para que possam entender o perfil da turma.</a:t>
            </a:r>
            <a:br>
              <a:rPr lang="pt-BR">
                <a:latin typeface="DM Sans"/>
                <a:ea typeface="DM Sans"/>
                <a:cs typeface="DM Sans"/>
                <a:sym typeface="DM Sans"/>
              </a:rPr>
            </a:br>
            <a:r>
              <a:rPr lang="pt-BR">
                <a:latin typeface="DM Sans"/>
                <a:ea typeface="DM Sans"/>
                <a:cs typeface="DM Sans"/>
                <a:sym typeface="DM Sans"/>
              </a:rPr>
              <a:t>Para qualquer dúvida entrar em contato pelo educacao@coderhouse.com</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5121f11ee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5121f11ee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e170159c59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e170159c59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5121f11eeb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5121f11eeb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5121f11ee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5121f11ee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121f11eeb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121f11eeb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5121f11ee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5121f11ee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5121f11eeb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5121f11eeb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Profes: </a:t>
            </a:r>
            <a:r>
              <a:rPr lang="pt-BR">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5121f11eeb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5121f11eeb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5121f11eeb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5121f11eeb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5121f11eeb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5121f11eeb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170159c5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e170159c59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5121f11eeb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5121f11eeb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5121f11eeb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5121f11eeb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e170159c59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e170159c59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e170159c59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e170159c59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e170159c59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1e170159c59_0_1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e170159c59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e170159c59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e170159c59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e170159c59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170159c59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170159c59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553ebcfa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553ebcfa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e170159c59_0_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e170159c59_0_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121f11e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121f11e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121f11e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121f11ee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(Apenas aula 1)</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121f11ee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121f11ee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5" name="Google Shape;65;p19"/>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3">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2">
    <p:spTree>
      <p:nvGrpSpPr>
        <p:cNvPr id="69" name="Shape 69"/>
        <p:cNvGrpSpPr/>
        <p:nvPr/>
      </p:nvGrpSpPr>
      <p:grpSpPr>
        <a:xfrm>
          <a:off x="0" y="0"/>
          <a:ext cx="0" cy="0"/>
          <a:chOff x="0" y="0"/>
          <a:chExt cx="0" cy="0"/>
        </a:xfrm>
      </p:grpSpPr>
      <p:pic>
        <p:nvPicPr>
          <p:cNvPr id="70" name="Google Shape;70;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71" name="Shape 71"/>
        <p:cNvGrpSpPr/>
        <p:nvPr/>
      </p:nvGrpSpPr>
      <p:grpSpPr>
        <a:xfrm>
          <a:off x="0" y="0"/>
          <a:ext cx="0" cy="0"/>
          <a:chOff x="0" y="0"/>
          <a:chExt cx="0" cy="0"/>
        </a:xfrm>
      </p:grpSpPr>
      <p:pic>
        <p:nvPicPr>
          <p:cNvPr id="72" name="Google Shape;72;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2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2" name="Shape 82"/>
        <p:cNvGrpSpPr/>
        <p:nvPr/>
      </p:nvGrpSpPr>
      <p:grpSpPr>
        <a:xfrm>
          <a:off x="0" y="0"/>
          <a:ext cx="0" cy="0"/>
          <a:chOff x="0" y="0"/>
          <a:chExt cx="0" cy="0"/>
        </a:xfrm>
      </p:grpSpPr>
      <p:sp>
        <p:nvSpPr>
          <p:cNvPr id="83" name="Google Shape;83;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 name="Google Shape;84;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2" name="Google Shape;9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sp>
        <p:nvSpPr>
          <p:cNvPr id="94" name="Google Shape;94;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6" name="Google Shape;96;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7" name="Google Shape;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4" name="Google Shape;10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7" name="Google Shape;10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 name="Google Shape;111;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 name="Google Shape;112;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6" name="Google Shape;11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sp>
        <p:nvSpPr>
          <p:cNvPr id="118" name="Google Shape;118;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 name="Google Shape;119;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0" name="Google Shape;12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29" name="Shape 129"/>
        <p:cNvGrpSpPr/>
        <p:nvPr/>
      </p:nvGrpSpPr>
      <p:grpSpPr>
        <a:xfrm>
          <a:off x="0" y="0"/>
          <a:ext cx="0" cy="0"/>
          <a:chOff x="0" y="0"/>
          <a:chExt cx="0" cy="0"/>
        </a:xfrm>
      </p:grpSpPr>
      <p:pic>
        <p:nvPicPr>
          <p:cNvPr id="130" name="Google Shape;130;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id="132" name="Google Shape;132;p4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3" name="Shape 133"/>
        <p:cNvGrpSpPr/>
        <p:nvPr/>
      </p:nvGrpSpPr>
      <p:grpSpPr>
        <a:xfrm>
          <a:off x="0" y="0"/>
          <a:ext cx="0" cy="0"/>
          <a:chOff x="0" y="0"/>
          <a:chExt cx="0" cy="0"/>
        </a:xfrm>
      </p:grpSpPr>
      <p:pic>
        <p:nvPicPr>
          <p:cNvPr id="134" name="Google Shape;134;p4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4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4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
    <p:spTree>
      <p:nvGrpSpPr>
        <p:cNvPr id="142" name="Shape 142"/>
        <p:cNvGrpSpPr/>
        <p:nvPr/>
      </p:nvGrpSpPr>
      <p:grpSpPr>
        <a:xfrm>
          <a:off x="0" y="0"/>
          <a:ext cx="0" cy="0"/>
          <a:chOff x="0" y="0"/>
          <a:chExt cx="0" cy="0"/>
        </a:xfrm>
      </p:grpSpPr>
      <p:pic>
        <p:nvPicPr>
          <p:cNvPr id="143" name="Google Shape;143;p4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49" name="Shape 149"/>
        <p:cNvGrpSpPr/>
        <p:nvPr/>
      </p:nvGrpSpPr>
      <p:grpSpPr>
        <a:xfrm>
          <a:off x="0" y="0"/>
          <a:ext cx="0" cy="0"/>
          <a:chOff x="0" y="0"/>
          <a:chExt cx="0" cy="0"/>
        </a:xfrm>
      </p:grpSpPr>
      <p:pic>
        <p:nvPicPr>
          <p:cNvPr id="150" name="Google Shape;150;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58" name="Shape 158"/>
        <p:cNvGrpSpPr/>
        <p:nvPr/>
      </p:nvGrpSpPr>
      <p:grpSpPr>
        <a:xfrm>
          <a:off x="0" y="0"/>
          <a:ext cx="0" cy="0"/>
          <a:chOff x="0" y="0"/>
          <a:chExt cx="0" cy="0"/>
        </a:xfrm>
      </p:grpSpPr>
      <p:sp>
        <p:nvSpPr>
          <p:cNvPr id="159" name="Google Shape;159;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0" name="Google Shape;160;p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61" name="Google Shape;161;p5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id="163" name="Google Shape;163;p5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64" name="Shape 164"/>
        <p:cNvGrpSpPr/>
        <p:nvPr/>
      </p:nvGrpSpPr>
      <p:grpSpPr>
        <a:xfrm>
          <a:off x="0" y="0"/>
          <a:ext cx="0" cy="0"/>
          <a:chOff x="0" y="0"/>
          <a:chExt cx="0" cy="0"/>
        </a:xfrm>
      </p:grpSpPr>
      <p:pic>
        <p:nvPicPr>
          <p:cNvPr id="165" name="Google Shape;165;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6" name="Google Shape;166;p5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4" name="Shape 174"/>
        <p:cNvGrpSpPr/>
        <p:nvPr/>
      </p:nvGrpSpPr>
      <p:grpSpPr>
        <a:xfrm>
          <a:off x="0" y="0"/>
          <a:ext cx="0" cy="0"/>
          <a:chOff x="0" y="0"/>
          <a:chExt cx="0" cy="0"/>
        </a:xfrm>
      </p:grpSpPr>
      <p:pic>
        <p:nvPicPr>
          <p:cNvPr id="175" name="Google Shape;175;p5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6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6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82" name="Shape 182"/>
        <p:cNvGrpSpPr/>
        <p:nvPr/>
      </p:nvGrpSpPr>
      <p:grpSpPr>
        <a:xfrm>
          <a:off x="0" y="0"/>
          <a:ext cx="0" cy="0"/>
          <a:chOff x="0" y="0"/>
          <a:chExt cx="0" cy="0"/>
        </a:xfrm>
      </p:grpSpPr>
      <p:pic>
        <p:nvPicPr>
          <p:cNvPr id="183" name="Google Shape;183;p6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id="188" name="Google Shape;188;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6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91" name="Shape 191"/>
        <p:cNvGrpSpPr/>
        <p:nvPr/>
      </p:nvGrpSpPr>
      <p:grpSpPr>
        <a:xfrm>
          <a:off x="0" y="0"/>
          <a:ext cx="0" cy="0"/>
          <a:chOff x="0" y="0"/>
          <a:chExt cx="0" cy="0"/>
        </a:xfrm>
      </p:grpSpPr>
      <p:pic>
        <p:nvPicPr>
          <p:cNvPr id="192" name="Google Shape;192;p6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4.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theme" Target="../theme/theme1.xml"/><Relationship Id="rId25" Type="http://schemas.openxmlformats.org/officeDocument/2006/relationships/slideLayout" Target="../slideLayouts/slideLayout48.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8" name="Shape 78"/>
        <p:cNvGrpSpPr/>
        <p:nvPr/>
      </p:nvGrpSpPr>
      <p:grpSpPr>
        <a:xfrm>
          <a:off x="0" y="0"/>
          <a:ext cx="0" cy="0"/>
          <a:chOff x="0" y="0"/>
          <a:chExt cx="0" cy="0"/>
        </a:xfrm>
      </p:grpSpPr>
      <p:sp>
        <p:nvSpPr>
          <p:cNvPr id="79" name="Google Shape;7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0" name="Google Shape;80;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1" name="Google Shape;8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4" name="Shape 154"/>
        <p:cNvGrpSpPr/>
        <p:nvPr/>
      </p:nvGrpSpPr>
      <p:grpSpPr>
        <a:xfrm>
          <a:off x="0" y="0"/>
          <a:ext cx="0" cy="0"/>
          <a:chOff x="0" y="0"/>
          <a:chExt cx="0" cy="0"/>
        </a:xfrm>
      </p:grpSpPr>
      <p:sp>
        <p:nvSpPr>
          <p:cNvPr id="155" name="Google Shape;15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6" name="Google Shape;156;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57" name="Google Shape;15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9.png"/><Relationship Id="rId4" Type="http://schemas.openxmlformats.org/officeDocument/2006/relationships/image" Target="../media/image43.png"/><Relationship Id="rId5" Type="http://schemas.openxmlformats.org/officeDocument/2006/relationships/image" Target="../media/image68.png"/><Relationship Id="rId6" Type="http://schemas.openxmlformats.org/officeDocument/2006/relationships/image" Target="../media/image5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0.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75.pn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62.png"/><Relationship Id="rId4" Type="http://schemas.openxmlformats.org/officeDocument/2006/relationships/image" Target="../media/image7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77.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75.png"/><Relationship Id="rId5"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5.png"/><Relationship Id="rId4" Type="http://schemas.openxmlformats.org/officeDocument/2006/relationships/image" Target="../media/image50.png"/><Relationship Id="rId5"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80.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80.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image" Target="../media/image84.png"/><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5.xml"/><Relationship Id="rId3" Type="http://schemas.openxmlformats.org/officeDocument/2006/relationships/image" Target="../media/image94.png"/><Relationship Id="rId4" Type="http://schemas.openxmlformats.org/officeDocument/2006/relationships/hyperlink" Target="https://api.whatsapp.com/send?phone=551230420542" TargetMode="External"/><Relationship Id="rId5"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7.xml"/><Relationship Id="rId3" Type="http://schemas.openxmlformats.org/officeDocument/2006/relationships/image" Target="../media/image9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9.xml"/><Relationship Id="rId3" Type="http://schemas.openxmlformats.org/officeDocument/2006/relationships/image" Target="../media/image123.png"/><Relationship Id="rId4" Type="http://schemas.openxmlformats.org/officeDocument/2006/relationships/image" Target="../media/image86.png"/><Relationship Id="rId5" Type="http://schemas.openxmlformats.org/officeDocument/2006/relationships/image" Target="../media/image93.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3.jpg"/><Relationship Id="rId4" Type="http://schemas.openxmlformats.org/officeDocument/2006/relationships/image" Target="../media/image5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87.png"/><Relationship Id="rId5" Type="http://schemas.openxmlformats.org/officeDocument/2006/relationships/image" Target="../media/image9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 Id="rId3" Type="http://schemas.openxmlformats.org/officeDocument/2006/relationships/image" Target="../media/image123.png"/><Relationship Id="rId4" Type="http://schemas.openxmlformats.org/officeDocument/2006/relationships/image" Target="../media/image10.png"/><Relationship Id="rId5" Type="http://schemas.openxmlformats.org/officeDocument/2006/relationships/image" Target="../media/image1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3.xml"/><Relationship Id="rId3" Type="http://schemas.openxmlformats.org/officeDocument/2006/relationships/image" Target="../media/image89.png"/><Relationship Id="rId4" Type="http://schemas.openxmlformats.org/officeDocument/2006/relationships/image" Target="../media/image102.png"/><Relationship Id="rId5"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1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9.jpg"/><Relationship Id="rId4" Type="http://schemas.openxmlformats.org/officeDocument/2006/relationships/image" Target="../media/image5.png"/><Relationship Id="rId5"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hyperlink" Target="https://pypl.github.io/PYPL.html" TargetMode="Externa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hyperlink" Target="https://www.projectpro.io/article/data-scientist-salary-the-ultimate-guide-for-2021/218" TargetMode="Externa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www.youtube.com/watch?v=aa5TJ9OrbO8" TargetMode="External"/><Relationship Id="rId4" Type="http://schemas.openxmlformats.org/officeDocument/2006/relationships/image" Target="../media/image9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www.youtube.com/watch?v=48lBrNMxjUQ" TargetMode="External"/><Relationship Id="rId4" Type="http://schemas.openxmlformats.org/officeDocument/2006/relationships/image" Target="../media/image10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9.xml"/><Relationship Id="rId3" Type="http://schemas.openxmlformats.org/officeDocument/2006/relationships/image" Target="../media/image1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24.png"/><Relationship Id="rId4" Type="http://schemas.openxmlformats.org/officeDocument/2006/relationships/image" Target="../media/image5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0.png"/><Relationship Id="rId4" Type="http://schemas.openxmlformats.org/officeDocument/2006/relationships/image" Target="../media/image115.png"/><Relationship Id="rId5" Type="http://schemas.openxmlformats.org/officeDocument/2006/relationships/image" Target="../media/image1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hyperlink" Target="https://www.python.org/" TargetMode="External"/><Relationship Id="rId4" Type="http://schemas.openxmlformats.org/officeDocument/2006/relationships/hyperlink" Target="https://code.visualstudio.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3.xml"/><Relationship Id="rId3" Type="http://schemas.openxmlformats.org/officeDocument/2006/relationships/image" Target="../media/image10.png"/><Relationship Id="rId4" Type="http://schemas.openxmlformats.org/officeDocument/2006/relationships/image" Target="../media/image107.png"/><Relationship Id="rId5" Type="http://schemas.openxmlformats.org/officeDocument/2006/relationships/image" Target="../media/image1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4.xml"/><Relationship Id="rId3" Type="http://schemas.openxmlformats.org/officeDocument/2006/relationships/image" Target="../media/image10.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5.xml"/><Relationship Id="rId3" Type="http://schemas.openxmlformats.org/officeDocument/2006/relationships/image" Target="../media/image10.pn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6.xml"/><Relationship Id="rId3"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7.xml"/><Relationship Id="rId3" Type="http://schemas.openxmlformats.org/officeDocument/2006/relationships/image" Target="../media/image10.png"/><Relationship Id="rId4" Type="http://schemas.openxmlformats.org/officeDocument/2006/relationships/image" Target="../media/image116.png"/><Relationship Id="rId5"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8.xml"/><Relationship Id="rId3" Type="http://schemas.openxmlformats.org/officeDocument/2006/relationships/image" Target="../media/image10.png"/><Relationship Id="rId4" Type="http://schemas.openxmlformats.org/officeDocument/2006/relationships/image" Target="../media/image98.png"/><Relationship Id="rId5" Type="http://schemas.openxmlformats.org/officeDocument/2006/relationships/image" Target="../media/image10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9.xml"/><Relationship Id="rId3" Type="http://schemas.openxmlformats.org/officeDocument/2006/relationships/image" Target="../media/image10.png"/><Relationship Id="rId4" Type="http://schemas.openxmlformats.org/officeDocument/2006/relationships/image" Target="../media/image98.png"/><Relationship Id="rId5"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0.xml"/><Relationship Id="rId3" Type="http://schemas.openxmlformats.org/officeDocument/2006/relationships/image" Target="../media/image10.png"/><Relationship Id="rId4" Type="http://schemas.openxmlformats.org/officeDocument/2006/relationships/image" Target="../media/image98.png"/><Relationship Id="rId5" Type="http://schemas.openxmlformats.org/officeDocument/2006/relationships/image" Target="../media/image1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1.xml"/><Relationship Id="rId3" Type="http://schemas.openxmlformats.org/officeDocument/2006/relationships/image" Target="../media/image10.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4.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21.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5.xml"/><Relationship Id="rId3" Type="http://schemas.openxmlformats.org/officeDocument/2006/relationships/image" Target="../media/image1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6.xml"/><Relationship Id="rId3" Type="http://schemas.openxmlformats.org/officeDocument/2006/relationships/image" Target="../media/image118.png"/><Relationship Id="rId4" Type="http://schemas.openxmlformats.org/officeDocument/2006/relationships/hyperlink" Target="https://dataspace.com/big-data-strategy/difference-programmer-data-scientist/" TargetMode="External"/><Relationship Id="rId5" Type="http://schemas.openxmlformats.org/officeDocument/2006/relationships/hyperlink" Target="https://dataspace.com/author/costamavroleo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0.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1.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67"/>
          <p:cNvSpPr txBox="1"/>
          <p:nvPr/>
        </p:nvSpPr>
        <p:spPr>
          <a:xfrm>
            <a:off x="341250" y="1701150"/>
            <a:ext cx="48729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98" name="Google Shape;198;p67"/>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99" name="Google Shape;199;p67"/>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200" name="Google Shape;200;p67"/>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201" name="Google Shape;201;p67"/>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7"/>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7"/>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67"/>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205" name="Google Shape;205;p67"/>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pic>
        <p:nvPicPr>
          <p:cNvPr id="206" name="Google Shape;206;p67"/>
          <p:cNvPicPr preferRelativeResize="0"/>
          <p:nvPr/>
        </p:nvPicPr>
        <p:blipFill rotWithShape="1">
          <a:blip r:embed="rId5">
            <a:alphaModFix/>
          </a:blip>
          <a:srcRect b="20603" l="1107" r="9574" t="15470"/>
          <a:stretch/>
        </p:blipFill>
        <p:spPr>
          <a:xfrm>
            <a:off x="7186529" y="2022075"/>
            <a:ext cx="1011580" cy="957190"/>
          </a:xfrm>
          <a:prstGeom prst="rect">
            <a:avLst/>
          </a:prstGeom>
          <a:noFill/>
          <a:ln>
            <a:noFill/>
          </a:ln>
        </p:spPr>
      </p:pic>
      <p:sp>
        <p:nvSpPr>
          <p:cNvPr id="207" name="Google Shape;207;p67"/>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208" name="Google Shape;208;p67"/>
          <p:cNvPicPr preferRelativeResize="0"/>
          <p:nvPr/>
        </p:nvPicPr>
        <p:blipFill rotWithShape="1">
          <a:blip r:embed="rId6">
            <a:alphaModFix/>
          </a:blip>
          <a:srcRect b="6156" l="0" r="0" t="0"/>
          <a:stretch/>
        </p:blipFill>
        <p:spPr>
          <a:xfrm>
            <a:off x="7186529" y="3282451"/>
            <a:ext cx="1010563" cy="870630"/>
          </a:xfrm>
          <a:prstGeom prst="rect">
            <a:avLst/>
          </a:prstGeom>
          <a:noFill/>
          <a:ln>
            <a:noFill/>
          </a:ln>
        </p:spPr>
      </p:pic>
      <p:sp>
        <p:nvSpPr>
          <p:cNvPr id="209" name="Google Shape;209;p67"/>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76"/>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800">
                <a:solidFill>
                  <a:schemeClr val="dk1"/>
                </a:solidFill>
                <a:latin typeface="DM Sans"/>
                <a:ea typeface="DM Sans"/>
                <a:cs typeface="DM Sans"/>
                <a:sym typeface="DM Sans"/>
              </a:rPr>
              <a:t>Desafios e Entregas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pSp>
        <p:nvGrpSpPr>
          <p:cNvPr id="302" name="Google Shape;302;p77"/>
          <p:cNvGrpSpPr/>
          <p:nvPr/>
        </p:nvGrpSpPr>
        <p:grpSpPr>
          <a:xfrm>
            <a:off x="588533" y="2087847"/>
            <a:ext cx="431074" cy="431074"/>
            <a:chOff x="3137108" y="2467173"/>
            <a:chExt cx="738900" cy="738900"/>
          </a:xfrm>
        </p:grpSpPr>
        <p:sp>
          <p:nvSpPr>
            <p:cNvPr id="303" name="Google Shape;303;p7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7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05" name="Google Shape;305;p77"/>
          <p:cNvSpPr/>
          <p:nvPr/>
        </p:nvSpPr>
        <p:spPr>
          <a:xfrm>
            <a:off x="588525" y="686550"/>
            <a:ext cx="2365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7"/>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DESAFIOS E ENTREGAS</a:t>
            </a:r>
            <a:endParaRPr sz="1600">
              <a:solidFill>
                <a:schemeClr val="dk1"/>
              </a:solidFill>
              <a:latin typeface="DM Sans"/>
              <a:ea typeface="DM Sans"/>
              <a:cs typeface="DM Sans"/>
              <a:sym typeface="DM Sans"/>
            </a:endParaRPr>
          </a:p>
        </p:txBody>
      </p:sp>
      <p:sp>
        <p:nvSpPr>
          <p:cNvPr id="307" name="Google Shape;307;p77"/>
          <p:cNvSpPr txBox="1"/>
          <p:nvPr/>
        </p:nvSpPr>
        <p:spPr>
          <a:xfrm>
            <a:off x="501450" y="894975"/>
            <a:ext cx="5308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são?</a:t>
            </a:r>
            <a:endParaRPr b="1" sz="4000">
              <a:solidFill>
                <a:schemeClr val="dk1"/>
              </a:solidFill>
              <a:latin typeface="DM Sans"/>
              <a:ea typeface="DM Sans"/>
              <a:cs typeface="DM Sans"/>
              <a:sym typeface="DM Sans"/>
            </a:endParaRPr>
          </a:p>
        </p:txBody>
      </p:sp>
      <p:sp>
        <p:nvSpPr>
          <p:cNvPr id="308" name="Google Shape;308;p77"/>
          <p:cNvSpPr txBox="1"/>
          <p:nvPr/>
        </p:nvSpPr>
        <p:spPr>
          <a:xfrm>
            <a:off x="588525" y="2571750"/>
            <a:ext cx="3734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Desafios de </a:t>
            </a:r>
            <a:r>
              <a:rPr b="1" lang="pt-BR" sz="1350">
                <a:solidFill>
                  <a:schemeClr val="dk1"/>
                </a:solidFill>
                <a:latin typeface="DM Sans"/>
                <a:ea typeface="DM Sans"/>
                <a:cs typeface="DM Sans"/>
                <a:sym typeface="DM Sans"/>
              </a:rPr>
              <a:t>entrega compulsória </a:t>
            </a:r>
            <a:r>
              <a:rPr lang="pt-BR" sz="1350">
                <a:solidFill>
                  <a:schemeClr val="dk1"/>
                </a:solidFill>
                <a:latin typeface="DM Sans"/>
                <a:ea typeface="DM Sans"/>
                <a:cs typeface="DM Sans"/>
                <a:sym typeface="DM Sans"/>
              </a:rPr>
              <a:t>para beneficiários da Coderbolsa. Devem ser inseridos na plataforma em até 7 dias após a aula.</a:t>
            </a:r>
            <a:endParaRPr sz="1350">
              <a:solidFill>
                <a:schemeClr val="dk1"/>
              </a:solidFill>
              <a:latin typeface="DM Sans"/>
              <a:ea typeface="DM Sans"/>
              <a:cs typeface="DM Sans"/>
              <a:sym typeface="DM Sans"/>
            </a:endParaRPr>
          </a:p>
        </p:txBody>
      </p:sp>
      <p:sp>
        <p:nvSpPr>
          <p:cNvPr id="309" name="Google Shape;309;p77"/>
          <p:cNvSpPr txBox="1"/>
          <p:nvPr/>
        </p:nvSpPr>
        <p:spPr>
          <a:xfrm>
            <a:off x="1087736" y="2103250"/>
            <a:ext cx="25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Desafios obrigatórios</a:t>
            </a:r>
            <a:endParaRPr b="1">
              <a:latin typeface="DM Sans"/>
              <a:ea typeface="DM Sans"/>
              <a:cs typeface="DM Sans"/>
              <a:sym typeface="DM Sans"/>
            </a:endParaRPr>
          </a:p>
        </p:txBody>
      </p:sp>
      <p:sp>
        <p:nvSpPr>
          <p:cNvPr id="310" name="Google Shape;310;p77"/>
          <p:cNvSpPr txBox="1"/>
          <p:nvPr/>
        </p:nvSpPr>
        <p:spPr>
          <a:xfrm>
            <a:off x="4572000" y="2559225"/>
            <a:ext cx="37614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pt-BR" sz="1350">
                <a:solidFill>
                  <a:schemeClr val="dk1"/>
                </a:solidFill>
                <a:latin typeface="DM Sans"/>
                <a:ea typeface="DM Sans"/>
                <a:cs typeface="DM Sans"/>
                <a:sym typeface="DM Sans"/>
              </a:rPr>
              <a:t>Etapas do projeto final com </a:t>
            </a:r>
            <a:r>
              <a:rPr b="1" lang="pt-BR" sz="1350">
                <a:solidFill>
                  <a:schemeClr val="dk1"/>
                </a:solidFill>
                <a:latin typeface="DM Sans"/>
                <a:ea typeface="DM Sans"/>
                <a:cs typeface="DM Sans"/>
                <a:sym typeface="DM Sans"/>
              </a:rPr>
              <a:t>entrega compulsória</a:t>
            </a:r>
            <a:r>
              <a:rPr lang="pt-BR" sz="1350">
                <a:solidFill>
                  <a:schemeClr val="dk1"/>
                </a:solidFill>
                <a:latin typeface="DM Sans"/>
                <a:ea typeface="DM Sans"/>
                <a:cs typeface="DM Sans"/>
                <a:sym typeface="DM Sans"/>
              </a:rPr>
              <a:t> para beneficiários da Coderbolsa. Devem ser inseridos na plataforma em até </a:t>
            </a:r>
            <a:r>
              <a:rPr b="1" lang="pt-BR" sz="1350">
                <a:solidFill>
                  <a:schemeClr val="dk1"/>
                </a:solidFill>
                <a:latin typeface="DM Sans"/>
                <a:ea typeface="DM Sans"/>
                <a:cs typeface="DM Sans"/>
                <a:sym typeface="DM Sans"/>
              </a:rPr>
              <a:t>7 dias</a:t>
            </a:r>
            <a:r>
              <a:rPr lang="pt-BR" sz="1350">
                <a:solidFill>
                  <a:schemeClr val="dk1"/>
                </a:solidFill>
                <a:latin typeface="DM Sans"/>
                <a:ea typeface="DM Sans"/>
                <a:cs typeface="DM Sans"/>
                <a:sym typeface="DM Sans"/>
              </a:rPr>
              <a:t> após a aula.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500"/>
              <a:buFont typeface="Arial"/>
              <a:buNone/>
            </a:pPr>
            <a:r>
              <a:t/>
            </a:r>
            <a:endParaRPr sz="1350">
              <a:solidFill>
                <a:schemeClr val="dk1"/>
              </a:solidFill>
              <a:latin typeface="DM Sans"/>
              <a:ea typeface="DM Sans"/>
              <a:cs typeface="DM Sans"/>
              <a:sym typeface="DM Sans"/>
            </a:endParaRPr>
          </a:p>
        </p:txBody>
      </p:sp>
      <p:sp>
        <p:nvSpPr>
          <p:cNvPr id="311" name="Google Shape;311;p77"/>
          <p:cNvSpPr txBox="1"/>
          <p:nvPr/>
        </p:nvSpPr>
        <p:spPr>
          <a:xfrm>
            <a:off x="5084438" y="2106788"/>
            <a:ext cx="27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Entregas do Projeto Final</a:t>
            </a:r>
            <a:endParaRPr b="1">
              <a:latin typeface="DM Sans"/>
              <a:ea typeface="DM Sans"/>
              <a:cs typeface="DM Sans"/>
              <a:sym typeface="DM Sans"/>
            </a:endParaRPr>
          </a:p>
        </p:txBody>
      </p:sp>
      <p:grpSp>
        <p:nvGrpSpPr>
          <p:cNvPr id="312" name="Google Shape;312;p77"/>
          <p:cNvGrpSpPr/>
          <p:nvPr/>
        </p:nvGrpSpPr>
        <p:grpSpPr>
          <a:xfrm>
            <a:off x="4572012" y="2091351"/>
            <a:ext cx="431074" cy="431074"/>
            <a:chOff x="7208351" y="2467173"/>
            <a:chExt cx="738900" cy="738900"/>
          </a:xfrm>
        </p:grpSpPr>
        <p:sp>
          <p:nvSpPr>
            <p:cNvPr id="313" name="Google Shape;313;p7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77"/>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315" name="Google Shape;315;p77"/>
          <p:cNvGrpSpPr/>
          <p:nvPr/>
        </p:nvGrpSpPr>
        <p:grpSpPr>
          <a:xfrm>
            <a:off x="588526" y="2087846"/>
            <a:ext cx="431074" cy="431074"/>
            <a:chOff x="3137108" y="2467173"/>
            <a:chExt cx="738900" cy="738900"/>
          </a:xfrm>
        </p:grpSpPr>
        <p:sp>
          <p:nvSpPr>
            <p:cNvPr id="316" name="Google Shape;316;p77"/>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7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78"/>
          <p:cNvSpPr/>
          <p:nvPr/>
        </p:nvSpPr>
        <p:spPr>
          <a:xfrm>
            <a:off x="588525" y="686550"/>
            <a:ext cx="2365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8"/>
          <p:cNvSpPr txBox="1"/>
          <p:nvPr/>
        </p:nvSpPr>
        <p:spPr>
          <a:xfrm>
            <a:off x="588525" y="2571750"/>
            <a:ext cx="3734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Desafios que complementam a aprendizagem. São optativos, mas contam ponto no Top 10 quando inseridos na plataforma.</a:t>
            </a:r>
            <a:endParaRPr sz="1350">
              <a:solidFill>
                <a:schemeClr val="dk1"/>
              </a:solidFill>
              <a:latin typeface="DM Sans"/>
              <a:ea typeface="DM Sans"/>
              <a:cs typeface="DM Sans"/>
              <a:sym typeface="DM Sans"/>
            </a:endParaRPr>
          </a:p>
        </p:txBody>
      </p:sp>
      <p:grpSp>
        <p:nvGrpSpPr>
          <p:cNvPr id="324" name="Google Shape;324;p78"/>
          <p:cNvGrpSpPr/>
          <p:nvPr/>
        </p:nvGrpSpPr>
        <p:grpSpPr>
          <a:xfrm>
            <a:off x="588720" y="2091347"/>
            <a:ext cx="431074" cy="431074"/>
            <a:chOff x="5323100" y="2467173"/>
            <a:chExt cx="738900" cy="738900"/>
          </a:xfrm>
        </p:grpSpPr>
        <p:sp>
          <p:nvSpPr>
            <p:cNvPr id="325" name="Google Shape;325;p7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26" name="Google Shape;326;p78"/>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327" name="Google Shape;327;p78"/>
          <p:cNvSpPr txBox="1"/>
          <p:nvPr/>
        </p:nvSpPr>
        <p:spPr>
          <a:xfrm>
            <a:off x="1105025" y="2106813"/>
            <a:ext cx="25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Desafios complementares</a:t>
            </a:r>
            <a:endParaRPr b="1">
              <a:latin typeface="DM Sans"/>
              <a:ea typeface="DM Sans"/>
              <a:cs typeface="DM Sans"/>
              <a:sym typeface="DM Sans"/>
            </a:endParaRPr>
          </a:p>
        </p:txBody>
      </p:sp>
      <p:grpSp>
        <p:nvGrpSpPr>
          <p:cNvPr id="328" name="Google Shape;328;p78"/>
          <p:cNvGrpSpPr/>
          <p:nvPr/>
        </p:nvGrpSpPr>
        <p:grpSpPr>
          <a:xfrm>
            <a:off x="4575736" y="2091360"/>
            <a:ext cx="431074" cy="431074"/>
            <a:chOff x="974706" y="2467173"/>
            <a:chExt cx="738900" cy="738900"/>
          </a:xfrm>
        </p:grpSpPr>
        <p:sp>
          <p:nvSpPr>
            <p:cNvPr id="329" name="Google Shape;329;p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78"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331" name="Google Shape;331;p78"/>
          <p:cNvSpPr txBox="1"/>
          <p:nvPr/>
        </p:nvSpPr>
        <p:spPr>
          <a:xfrm>
            <a:off x="4488650" y="2587800"/>
            <a:ext cx="3777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Ajudam a colocar em prática os conceitos e a teoria vista em aula. Não devem ser inseridos na plataforma.</a:t>
            </a:r>
            <a:endParaRPr sz="1350">
              <a:latin typeface="DM Sans"/>
              <a:ea typeface="DM Sans"/>
              <a:cs typeface="DM Sans"/>
              <a:sym typeface="DM Sans"/>
            </a:endParaRPr>
          </a:p>
        </p:txBody>
      </p:sp>
      <p:sp>
        <p:nvSpPr>
          <p:cNvPr id="332" name="Google Shape;332;p78"/>
          <p:cNvSpPr txBox="1"/>
          <p:nvPr/>
        </p:nvSpPr>
        <p:spPr>
          <a:xfrm>
            <a:off x="5082985" y="210681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Atividade em sala</a:t>
            </a:r>
            <a:endParaRPr b="1">
              <a:latin typeface="DM Sans"/>
              <a:ea typeface="DM Sans"/>
              <a:cs typeface="DM Sans"/>
              <a:sym typeface="DM Sans"/>
            </a:endParaRPr>
          </a:p>
        </p:txBody>
      </p:sp>
      <p:sp>
        <p:nvSpPr>
          <p:cNvPr id="333" name="Google Shape;333;p78"/>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DESAFIOS E ENTREGAS</a:t>
            </a:r>
            <a:endParaRPr>
              <a:latin typeface="DM Sans"/>
              <a:ea typeface="DM Sans"/>
              <a:cs typeface="DM Sans"/>
              <a:sym typeface="DM Sans"/>
            </a:endParaRPr>
          </a:p>
        </p:txBody>
      </p:sp>
      <p:sp>
        <p:nvSpPr>
          <p:cNvPr id="334" name="Google Shape;334;p78"/>
          <p:cNvSpPr txBox="1"/>
          <p:nvPr/>
        </p:nvSpPr>
        <p:spPr>
          <a:xfrm>
            <a:off x="501450" y="894975"/>
            <a:ext cx="3306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são?</a:t>
            </a:r>
            <a:endParaRPr b="1" sz="4000">
              <a:solidFill>
                <a:schemeClr val="dk1"/>
              </a:solidFill>
              <a:latin typeface="DM Sans"/>
              <a:ea typeface="DM Sans"/>
              <a:cs typeface="DM Sans"/>
              <a:sym typeface="DM Sans"/>
            </a:endParaRPr>
          </a:p>
        </p:txBody>
      </p:sp>
      <p:grpSp>
        <p:nvGrpSpPr>
          <p:cNvPr id="335" name="Google Shape;335;p78"/>
          <p:cNvGrpSpPr/>
          <p:nvPr/>
        </p:nvGrpSpPr>
        <p:grpSpPr>
          <a:xfrm>
            <a:off x="4575727" y="2091384"/>
            <a:ext cx="431074" cy="431074"/>
            <a:chOff x="974706" y="2467173"/>
            <a:chExt cx="738900" cy="738900"/>
          </a:xfrm>
        </p:grpSpPr>
        <p:sp>
          <p:nvSpPr>
            <p:cNvPr id="336" name="Google Shape;336;p78"/>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78"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79"/>
          <p:cNvSpPr/>
          <p:nvPr/>
        </p:nvSpPr>
        <p:spPr>
          <a:xfrm>
            <a:off x="588525" y="686550"/>
            <a:ext cx="2365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9"/>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Projeto final</a:t>
            </a:r>
            <a:endParaRPr b="1" sz="4000">
              <a:solidFill>
                <a:schemeClr val="dk1"/>
              </a:solidFill>
              <a:latin typeface="DM Sans"/>
              <a:ea typeface="DM Sans"/>
              <a:cs typeface="DM Sans"/>
              <a:sym typeface="DM Sans"/>
            </a:endParaRPr>
          </a:p>
        </p:txBody>
      </p:sp>
      <p:sp>
        <p:nvSpPr>
          <p:cNvPr id="344" name="Google Shape;344;p79"/>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O Projeto Final se constrói a partir das </a:t>
            </a:r>
            <a:r>
              <a:rPr b="1" lang="pt-BR" sz="1350">
                <a:latin typeface="DM Sans"/>
                <a:ea typeface="DM Sans"/>
                <a:cs typeface="DM Sans"/>
                <a:sym typeface="DM Sans"/>
              </a:rPr>
              <a:t>entregas parciais</a:t>
            </a:r>
            <a:r>
              <a:rPr lang="pt-BR" sz="1350">
                <a:latin typeface="DM Sans"/>
                <a:ea typeface="DM Sans"/>
                <a:cs typeface="DM Sans"/>
                <a:sym typeface="DM Sans"/>
              </a:rPr>
              <a:t> que se realizam aula a aula. Vai sendo criado à medida que o estudante vai inserindo as entregas na plataforma..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O objetivo é que cada estudante possa utilizar seu </a:t>
            </a:r>
            <a:r>
              <a:rPr b="1" lang="pt-BR" sz="1350">
                <a:latin typeface="DM Sans"/>
                <a:ea typeface="DM Sans"/>
                <a:cs typeface="DM Sans"/>
                <a:sym typeface="DM Sans"/>
              </a:rPr>
              <a:t>Projeto Final como parte do seu portfólio pessoal</a:t>
            </a:r>
            <a:r>
              <a:rPr lang="pt-BR"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45" name="Google Shape;345;p79"/>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Deve ser inserido na plataforma e você terá até </a:t>
            </a:r>
            <a:r>
              <a:rPr b="1" lang="pt-BR" sz="1350">
                <a:latin typeface="DM Sans"/>
                <a:ea typeface="DM Sans"/>
                <a:cs typeface="DM Sans"/>
                <a:sym typeface="DM Sans"/>
              </a:rPr>
              <a:t>20 dias</a:t>
            </a:r>
            <a:r>
              <a:rPr lang="pt-BR" sz="1350">
                <a:latin typeface="DM Sans"/>
                <a:ea typeface="DM Sans"/>
                <a:cs typeface="DM Sans"/>
                <a:sym typeface="DM Sans"/>
              </a:rPr>
              <a:t> corridos </a:t>
            </a:r>
            <a:r>
              <a:rPr b="1" lang="pt-BR" sz="1350">
                <a:latin typeface="DM Sans"/>
                <a:ea typeface="DM Sans"/>
                <a:cs typeface="DM Sans"/>
                <a:sym typeface="DM Sans"/>
              </a:rPr>
              <a:t>a partir da finalização do curso para inseri-lo na plataforma</a:t>
            </a:r>
            <a:r>
              <a:rPr lang="pt-BR" sz="1350">
                <a:latin typeface="DM Sans"/>
                <a:ea typeface="DM Sans"/>
                <a:cs typeface="DM Sans"/>
                <a:sym typeface="DM Sans"/>
              </a:rPr>
              <a:t>. Após esse período o botão de entrega é inativado.</a:t>
            </a:r>
            <a:endParaRPr sz="1350">
              <a:latin typeface="DM Sans"/>
              <a:ea typeface="DM Sans"/>
              <a:cs typeface="DM Sans"/>
              <a:sym typeface="DM Sans"/>
            </a:endParaRPr>
          </a:p>
        </p:txBody>
      </p:sp>
      <p:sp>
        <p:nvSpPr>
          <p:cNvPr id="346" name="Google Shape;346;p79"/>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DESAFIOS E ENTREGAS</a:t>
            </a:r>
            <a:endParaRPr>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80"/>
          <p:cNvSpPr txBox="1"/>
          <p:nvPr/>
        </p:nvSpPr>
        <p:spPr>
          <a:xfrm>
            <a:off x="1461300" y="23807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Qual é o nosso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rPr b="1" lang="pt-BR" sz="4000" u="sng">
                <a:solidFill>
                  <a:schemeClr val="dk1"/>
                </a:solidFill>
                <a:latin typeface="DM Sans"/>
                <a:ea typeface="DM Sans"/>
                <a:cs typeface="DM Sans"/>
                <a:sym typeface="DM Sans"/>
              </a:rPr>
              <a:t>Projeto Final?</a:t>
            </a:r>
            <a:endParaRPr b="1" sz="4000">
              <a:solidFill>
                <a:schemeClr val="dk1"/>
              </a:solidFill>
              <a:latin typeface="DM Sans"/>
              <a:ea typeface="DM Sans"/>
              <a:cs typeface="DM Sans"/>
              <a:sym typeface="DM Sans"/>
            </a:endParaRPr>
          </a:p>
        </p:txBody>
      </p:sp>
      <p:grpSp>
        <p:nvGrpSpPr>
          <p:cNvPr id="352" name="Google Shape;352;p80"/>
          <p:cNvGrpSpPr/>
          <p:nvPr/>
        </p:nvGrpSpPr>
        <p:grpSpPr>
          <a:xfrm>
            <a:off x="4202551" y="1469748"/>
            <a:ext cx="738900" cy="738900"/>
            <a:chOff x="7208351" y="2467173"/>
            <a:chExt cx="738900" cy="738900"/>
          </a:xfrm>
        </p:grpSpPr>
        <p:sp>
          <p:nvSpPr>
            <p:cNvPr id="353" name="Google Shape;353;p80"/>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80"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81"/>
          <p:cNvGrpSpPr/>
          <p:nvPr/>
        </p:nvGrpSpPr>
        <p:grpSpPr>
          <a:xfrm>
            <a:off x="472135" y="483074"/>
            <a:ext cx="401518" cy="401518"/>
            <a:chOff x="7208351" y="2467173"/>
            <a:chExt cx="738900" cy="738900"/>
          </a:xfrm>
        </p:grpSpPr>
        <p:sp>
          <p:nvSpPr>
            <p:cNvPr id="360" name="Google Shape;360;p81"/>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81"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62" name="Google Shape;362;p81"/>
          <p:cNvSpPr txBox="1"/>
          <p:nvPr/>
        </p:nvSpPr>
        <p:spPr>
          <a:xfrm>
            <a:off x="457350" y="108447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Pipeline de dados</a:t>
            </a:r>
            <a:endParaRPr b="1" sz="4000">
              <a:solidFill>
                <a:schemeClr val="dk1"/>
              </a:solidFill>
              <a:latin typeface="DM Sans"/>
              <a:ea typeface="DM Sans"/>
              <a:cs typeface="DM Sans"/>
              <a:sym typeface="DM Sans"/>
            </a:endParaRPr>
          </a:p>
        </p:txBody>
      </p:sp>
      <p:sp>
        <p:nvSpPr>
          <p:cNvPr id="363" name="Google Shape;363;p81"/>
          <p:cNvSpPr txBox="1"/>
          <p:nvPr/>
        </p:nvSpPr>
        <p:spPr>
          <a:xfrm>
            <a:off x="457350" y="2008475"/>
            <a:ext cx="4730100" cy="259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a:t>
            </a:r>
            <a:endParaRPr b="1" sz="1350">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pt-BR" sz="1350">
                <a:solidFill>
                  <a:schemeClr val="dk1"/>
                </a:solidFill>
                <a:latin typeface="DM Sans"/>
                <a:ea typeface="DM Sans"/>
                <a:cs typeface="DM Sans"/>
                <a:sym typeface="DM Sans"/>
              </a:rPr>
              <a:t>Construção de um pipeline de dados, que consiste em várias etapas: extração, tratamento, alertas, deploy e documentação. O objetivo geral do projeto é permitir que os dados brutos sejam coletados, processados, analisados e disponibilizados para uso em diferentes áreas de negócios. Ao final o estudante terá desenvolvido habilidades e conhecimentos em programação Python, bem como em processamento de dados, alertas em tempo real, deploy de aplicações e documentação de projetos.</a:t>
            </a:r>
            <a:endParaRPr sz="1350">
              <a:latin typeface="DM Sans"/>
              <a:ea typeface="DM Sans"/>
              <a:cs typeface="DM Sans"/>
              <a:sym typeface="DM Sans"/>
            </a:endParaRPr>
          </a:p>
        </p:txBody>
      </p:sp>
      <p:sp>
        <p:nvSpPr>
          <p:cNvPr id="364" name="Google Shape;364;p8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PROJETO FINAL</a:t>
            </a:r>
            <a:endParaRPr>
              <a:latin typeface="DM Sans"/>
              <a:ea typeface="DM Sans"/>
              <a:cs typeface="DM Sans"/>
              <a:sym typeface="DM Sans"/>
            </a:endParaRPr>
          </a:p>
        </p:txBody>
      </p:sp>
      <p:pic>
        <p:nvPicPr>
          <p:cNvPr id="365" name="Google Shape;365;p81"/>
          <p:cNvPicPr preferRelativeResize="0"/>
          <p:nvPr/>
        </p:nvPicPr>
        <p:blipFill>
          <a:blip r:embed="rId4">
            <a:alphaModFix/>
          </a:blip>
          <a:stretch>
            <a:fillRect/>
          </a:stretch>
        </p:blipFill>
        <p:spPr>
          <a:xfrm>
            <a:off x="5505250" y="1010625"/>
            <a:ext cx="3040075" cy="3122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82"/>
          <p:cNvSpPr/>
          <p:nvPr/>
        </p:nvSpPr>
        <p:spPr>
          <a:xfrm>
            <a:off x="588525" y="873325"/>
            <a:ext cx="920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2"/>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GRUPOS</a:t>
            </a:r>
            <a:endParaRPr sz="1600">
              <a:solidFill>
                <a:schemeClr val="dk1"/>
              </a:solidFill>
              <a:latin typeface="DM Sans"/>
              <a:ea typeface="DM Sans"/>
              <a:cs typeface="DM Sans"/>
              <a:sym typeface="DM Sans"/>
            </a:endParaRPr>
          </a:p>
        </p:txBody>
      </p:sp>
      <p:sp>
        <p:nvSpPr>
          <p:cNvPr id="372" name="Google Shape;372;p82"/>
          <p:cNvSpPr txBox="1"/>
          <p:nvPr/>
        </p:nvSpPr>
        <p:spPr>
          <a:xfrm>
            <a:off x="501450" y="10055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Projeto final</a:t>
            </a:r>
            <a:endParaRPr b="1" sz="4000">
              <a:solidFill>
                <a:schemeClr val="dk1"/>
              </a:solidFill>
              <a:latin typeface="DM Sans"/>
              <a:ea typeface="DM Sans"/>
              <a:cs typeface="DM Sans"/>
              <a:sym typeface="DM Sans"/>
            </a:endParaRPr>
          </a:p>
        </p:txBody>
      </p:sp>
      <p:sp>
        <p:nvSpPr>
          <p:cNvPr id="373" name="Google Shape;373;p82"/>
          <p:cNvSpPr txBox="1"/>
          <p:nvPr/>
        </p:nvSpPr>
        <p:spPr>
          <a:xfrm>
            <a:off x="501450" y="1768825"/>
            <a:ext cx="4730100" cy="30939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O projeto final, as entregas parciais do projeto final e os desafios entregáveis </a:t>
            </a:r>
            <a:r>
              <a:rPr b="1" lang="pt-BR" sz="1350">
                <a:solidFill>
                  <a:schemeClr val="dk1"/>
                </a:solidFill>
                <a:latin typeface="DM Sans"/>
                <a:ea typeface="DM Sans"/>
                <a:cs typeface="DM Sans"/>
                <a:sym typeface="DM Sans"/>
              </a:rPr>
              <a:t>são realizados em grupo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Os temas são </a:t>
            </a:r>
            <a:r>
              <a:rPr b="1" lang="pt-BR" sz="1350">
                <a:solidFill>
                  <a:schemeClr val="dk1"/>
                </a:solidFill>
                <a:latin typeface="DM Sans"/>
                <a:ea typeface="DM Sans"/>
                <a:cs typeface="DM Sans"/>
                <a:sym typeface="DM Sans"/>
              </a:rPr>
              <a:t>escolhidos por vocês </a:t>
            </a:r>
            <a:r>
              <a:rPr lang="pt-BR" sz="1350">
                <a:solidFill>
                  <a:schemeClr val="dk1"/>
                </a:solidFill>
                <a:latin typeface="DM Sans"/>
                <a:ea typeface="DM Sans"/>
                <a:cs typeface="DM Sans"/>
                <a:sym typeface="DM Sans"/>
              </a:rPr>
              <a:t>com base em assuntos atuais e relevantes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Não é permitido fazer trabalho individual.</a:t>
            </a:r>
            <a:r>
              <a:rPr lang="pt-BR" sz="1350">
                <a:solidFill>
                  <a:schemeClr val="dk1"/>
                </a:solidFill>
                <a:latin typeface="DM Sans"/>
                <a:ea typeface="DM Sans"/>
                <a:cs typeface="DM Sans"/>
                <a:sym typeface="DM Sans"/>
              </a:rPr>
              <a:t> Queremos simular ambientes reais do mercado de trabalho!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Grupos são pré definidos e possuem</a:t>
            </a:r>
            <a:r>
              <a:rPr b="1" lang="pt-BR" sz="1350">
                <a:solidFill>
                  <a:schemeClr val="dk1"/>
                </a:solidFill>
                <a:latin typeface="DM Sans"/>
                <a:ea typeface="DM Sans"/>
                <a:cs typeface="DM Sans"/>
                <a:sym typeface="DM Sans"/>
              </a:rPr>
              <a:t> 5 pessoas</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Podem haver mudanças de grupos </a:t>
            </a:r>
            <a:r>
              <a:rPr b="1" lang="pt-BR" sz="1350">
                <a:solidFill>
                  <a:schemeClr val="dk1"/>
                </a:solidFill>
                <a:latin typeface="DM Sans"/>
                <a:ea typeface="DM Sans"/>
                <a:cs typeface="DM Sans"/>
                <a:sym typeface="DM Sans"/>
              </a:rPr>
              <a:t>até a aula 3, fale com seu tutor.</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Todos os estudantes de um grupo tem o mesmo tutor</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Todos os integrantes podem divulgar o projeto como </a:t>
            </a:r>
            <a:r>
              <a:rPr b="1" lang="pt-BR" sz="1350">
                <a:solidFill>
                  <a:schemeClr val="dk1"/>
                </a:solidFill>
                <a:latin typeface="DM Sans"/>
                <a:ea typeface="DM Sans"/>
                <a:cs typeface="DM Sans"/>
                <a:sym typeface="DM Sans"/>
              </a:rPr>
              <a:t>portfólio</a:t>
            </a:r>
            <a:endParaRPr sz="1350">
              <a:solidFill>
                <a:schemeClr val="dk1"/>
              </a:solidFill>
              <a:latin typeface="DM Sans"/>
              <a:ea typeface="DM Sans"/>
              <a:cs typeface="DM Sans"/>
              <a:sym typeface="DM Sans"/>
            </a:endParaRPr>
          </a:p>
        </p:txBody>
      </p:sp>
      <p:pic>
        <p:nvPicPr>
          <p:cNvPr id="374" name="Google Shape;374;p82"/>
          <p:cNvPicPr preferRelativeResize="0"/>
          <p:nvPr/>
        </p:nvPicPr>
        <p:blipFill rotWithShape="1">
          <a:blip r:embed="rId3">
            <a:alphaModFix/>
          </a:blip>
          <a:srcRect b="3227" l="0" r="0" t="3227"/>
          <a:stretch/>
        </p:blipFill>
        <p:spPr>
          <a:xfrm>
            <a:off x="5536725" y="0"/>
            <a:ext cx="3664650" cy="5143501"/>
          </a:xfrm>
          <a:prstGeom prst="rect">
            <a:avLst/>
          </a:prstGeom>
          <a:noFill/>
          <a:ln>
            <a:noFill/>
          </a:ln>
        </p:spPr>
      </p:pic>
      <p:pic>
        <p:nvPicPr>
          <p:cNvPr id="375" name="Google Shape;375;p82"/>
          <p:cNvPicPr preferRelativeResize="0"/>
          <p:nvPr/>
        </p:nvPicPr>
        <p:blipFill>
          <a:blip r:embed="rId4">
            <a:alphaModFix/>
          </a:blip>
          <a:stretch>
            <a:fillRect/>
          </a:stretch>
        </p:blipFill>
        <p:spPr>
          <a:xfrm>
            <a:off x="7758388" y="4692275"/>
            <a:ext cx="1150750" cy="26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grpSp>
        <p:nvGrpSpPr>
          <p:cNvPr id="380" name="Google Shape;380;p83"/>
          <p:cNvGrpSpPr/>
          <p:nvPr/>
        </p:nvGrpSpPr>
        <p:grpSpPr>
          <a:xfrm>
            <a:off x="1756488" y="1370350"/>
            <a:ext cx="1314300" cy="967975"/>
            <a:chOff x="439400" y="2044650"/>
            <a:chExt cx="1314300" cy="967975"/>
          </a:xfrm>
        </p:grpSpPr>
        <p:grpSp>
          <p:nvGrpSpPr>
            <p:cNvPr id="381" name="Google Shape;381;p83"/>
            <p:cNvGrpSpPr/>
            <p:nvPr/>
          </p:nvGrpSpPr>
          <p:grpSpPr>
            <a:xfrm>
              <a:off x="439400" y="2061862"/>
              <a:ext cx="319574" cy="319574"/>
              <a:chOff x="3137108" y="2467173"/>
              <a:chExt cx="738900" cy="738900"/>
            </a:xfrm>
          </p:grpSpPr>
          <p:sp>
            <p:nvSpPr>
              <p:cNvPr id="382" name="Google Shape;382;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84" name="Google Shape;384;p83"/>
            <p:cNvSpPr txBox="1"/>
            <p:nvPr/>
          </p:nvSpPr>
          <p:spPr>
            <a:xfrm>
              <a:off x="439400"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obrigatórios</a:t>
              </a:r>
              <a:endParaRPr sz="7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385" name="Google Shape;385;p83"/>
            <p:cNvSpPr txBox="1"/>
            <p:nvPr/>
          </p:nvSpPr>
          <p:spPr>
            <a:xfrm>
              <a:off x="75897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sp>
        <p:nvSpPr>
          <p:cNvPr id="386" name="Google Shape;386;p83"/>
          <p:cNvSpPr/>
          <p:nvPr/>
        </p:nvSpPr>
        <p:spPr>
          <a:xfrm>
            <a:off x="588525" y="461975"/>
            <a:ext cx="16572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3"/>
          <p:cNvSpPr txBox="1"/>
          <p:nvPr/>
        </p:nvSpPr>
        <p:spPr>
          <a:xfrm>
            <a:off x="588525" y="260075"/>
            <a:ext cx="16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CRONOGRAMA</a:t>
            </a:r>
            <a:endParaRPr>
              <a:latin typeface="DM Sans"/>
              <a:ea typeface="DM Sans"/>
              <a:cs typeface="DM Sans"/>
              <a:sym typeface="DM Sans"/>
            </a:endParaRPr>
          </a:p>
        </p:txBody>
      </p:sp>
      <p:grpSp>
        <p:nvGrpSpPr>
          <p:cNvPr id="388" name="Google Shape;388;p83"/>
          <p:cNvGrpSpPr/>
          <p:nvPr/>
        </p:nvGrpSpPr>
        <p:grpSpPr>
          <a:xfrm>
            <a:off x="3225440" y="1370350"/>
            <a:ext cx="1314300" cy="967975"/>
            <a:chOff x="1839175" y="2044650"/>
            <a:chExt cx="1314300" cy="967975"/>
          </a:xfrm>
        </p:grpSpPr>
        <p:grpSp>
          <p:nvGrpSpPr>
            <p:cNvPr id="389" name="Google Shape;389;p83"/>
            <p:cNvGrpSpPr/>
            <p:nvPr/>
          </p:nvGrpSpPr>
          <p:grpSpPr>
            <a:xfrm>
              <a:off x="1839184" y="2061844"/>
              <a:ext cx="319574" cy="319574"/>
              <a:chOff x="5323100" y="2467173"/>
              <a:chExt cx="738900" cy="738900"/>
            </a:xfrm>
          </p:grpSpPr>
          <p:sp>
            <p:nvSpPr>
              <p:cNvPr id="390" name="Google Shape;390;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91" name="Google Shape;391;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92" name="Google Shape;392;p83"/>
            <p:cNvSpPr txBox="1"/>
            <p:nvPr/>
          </p:nvSpPr>
          <p:spPr>
            <a:xfrm>
              <a:off x="1839175"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700">
                <a:latin typeface="DM Sans"/>
                <a:ea typeface="DM Sans"/>
                <a:cs typeface="DM Sans"/>
                <a:sym typeface="DM Sans"/>
              </a:endParaRPr>
            </a:p>
          </p:txBody>
        </p:sp>
        <p:sp>
          <p:nvSpPr>
            <p:cNvPr id="393" name="Google Shape;393;p83"/>
            <p:cNvSpPr txBox="1"/>
            <p:nvPr/>
          </p:nvSpPr>
          <p:spPr>
            <a:xfrm>
              <a:off x="2158750"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394" name="Google Shape;394;p83"/>
          <p:cNvGrpSpPr/>
          <p:nvPr/>
        </p:nvGrpSpPr>
        <p:grpSpPr>
          <a:xfrm>
            <a:off x="4694392" y="1370350"/>
            <a:ext cx="1314306" cy="983275"/>
            <a:chOff x="3286244" y="2044650"/>
            <a:chExt cx="1314306" cy="983275"/>
          </a:xfrm>
        </p:grpSpPr>
        <p:grpSp>
          <p:nvGrpSpPr>
            <p:cNvPr id="395" name="Google Shape;395;p83"/>
            <p:cNvGrpSpPr/>
            <p:nvPr/>
          </p:nvGrpSpPr>
          <p:grpSpPr>
            <a:xfrm>
              <a:off x="3286250" y="2061862"/>
              <a:ext cx="319574" cy="319574"/>
              <a:chOff x="3137108" y="2467173"/>
              <a:chExt cx="738900" cy="738900"/>
            </a:xfrm>
          </p:grpSpPr>
          <p:sp>
            <p:nvSpPr>
              <p:cNvPr id="396" name="Google Shape;396;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98" name="Google Shape;398;p83"/>
            <p:cNvSpPr txBox="1"/>
            <p:nvPr/>
          </p:nvSpPr>
          <p:spPr>
            <a:xfrm>
              <a:off x="360582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nvGrpSpPr>
            <p:cNvPr id="399" name="Google Shape;399;p83"/>
            <p:cNvGrpSpPr/>
            <p:nvPr/>
          </p:nvGrpSpPr>
          <p:grpSpPr>
            <a:xfrm>
              <a:off x="3286244" y="2061851"/>
              <a:ext cx="319574" cy="319574"/>
              <a:chOff x="7208351" y="2467173"/>
              <a:chExt cx="738900" cy="738900"/>
            </a:xfrm>
          </p:grpSpPr>
          <p:sp>
            <p:nvSpPr>
              <p:cNvPr id="400" name="Google Shape;400;p8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83"/>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402" name="Google Shape;402;p83"/>
            <p:cNvSpPr txBox="1"/>
            <p:nvPr/>
          </p:nvSpPr>
          <p:spPr>
            <a:xfrm>
              <a:off x="3286250" y="2381425"/>
              <a:ext cx="131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Entrega do Projeto Final</a:t>
              </a:r>
              <a:endParaRPr sz="8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Entrega parcial I</a:t>
              </a:r>
              <a:endParaRPr sz="800">
                <a:latin typeface="DM Sans"/>
                <a:ea typeface="DM Sans"/>
                <a:cs typeface="DM Sans"/>
                <a:sym typeface="DM Sans"/>
              </a:endParaRPr>
            </a:p>
          </p:txBody>
        </p:sp>
      </p:grpSp>
      <p:grpSp>
        <p:nvGrpSpPr>
          <p:cNvPr id="403" name="Google Shape;403;p83"/>
          <p:cNvGrpSpPr/>
          <p:nvPr/>
        </p:nvGrpSpPr>
        <p:grpSpPr>
          <a:xfrm>
            <a:off x="6163351" y="1370350"/>
            <a:ext cx="1314300" cy="1075675"/>
            <a:chOff x="4669238" y="2044650"/>
            <a:chExt cx="1314300" cy="1075675"/>
          </a:xfrm>
        </p:grpSpPr>
        <p:grpSp>
          <p:nvGrpSpPr>
            <p:cNvPr id="404" name="Google Shape;404;p83"/>
            <p:cNvGrpSpPr/>
            <p:nvPr/>
          </p:nvGrpSpPr>
          <p:grpSpPr>
            <a:xfrm>
              <a:off x="4669238" y="2061862"/>
              <a:ext cx="319574" cy="319574"/>
              <a:chOff x="3137108" y="2467173"/>
              <a:chExt cx="738900" cy="738900"/>
            </a:xfrm>
          </p:grpSpPr>
          <p:sp>
            <p:nvSpPr>
              <p:cNvPr id="405" name="Google Shape;405;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07" name="Google Shape;407;p83"/>
            <p:cNvSpPr txBox="1"/>
            <p:nvPr/>
          </p:nvSpPr>
          <p:spPr>
            <a:xfrm>
              <a:off x="4669238" y="2381425"/>
              <a:ext cx="1314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solidFill>
                    <a:schemeClr val="dk1"/>
                  </a:solidFill>
                  <a:latin typeface="DM Sans"/>
                  <a:ea typeface="DM Sans"/>
                  <a:cs typeface="DM Sans"/>
                  <a:sym typeface="DM Sans"/>
                </a:rPr>
                <a:t>Desafios obrigatórios</a:t>
              </a:r>
              <a:endParaRPr sz="900">
                <a:latin typeface="DM Sans"/>
                <a:ea typeface="DM Sans"/>
                <a:cs typeface="DM Sans"/>
                <a:sym typeface="DM Sans"/>
              </a:endParaRPr>
            </a:p>
            <a:p>
              <a:pPr indent="0" lvl="0" marL="0" rtl="0" algn="l">
                <a:spcBef>
                  <a:spcPts val="0"/>
                </a:spcBef>
                <a:spcAft>
                  <a:spcPts val="0"/>
                </a:spcAft>
                <a:buNone/>
              </a:pPr>
              <a:r>
                <a:t/>
              </a:r>
              <a:endParaRPr sz="9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Título do desafio</a:t>
              </a:r>
              <a:endParaRPr sz="800">
                <a:solidFill>
                  <a:schemeClr val="dk1"/>
                </a:solidFill>
                <a:latin typeface="DM Sans"/>
                <a:ea typeface="DM Sans"/>
                <a:cs typeface="DM Sans"/>
                <a:sym typeface="DM Sans"/>
              </a:endParaRPr>
            </a:p>
            <a:p>
              <a:pPr indent="0" lvl="0" marL="0" rtl="0" algn="l">
                <a:spcBef>
                  <a:spcPts val="0"/>
                </a:spcBef>
                <a:spcAft>
                  <a:spcPts val="0"/>
                </a:spcAft>
                <a:buNone/>
              </a:pPr>
              <a:r>
                <a:t/>
              </a:r>
              <a:endParaRPr sz="900">
                <a:latin typeface="DM Sans"/>
                <a:ea typeface="DM Sans"/>
                <a:cs typeface="DM Sans"/>
                <a:sym typeface="DM Sans"/>
              </a:endParaRPr>
            </a:p>
          </p:txBody>
        </p:sp>
        <p:sp>
          <p:nvSpPr>
            <p:cNvPr id="408" name="Google Shape;408;p83"/>
            <p:cNvSpPr txBox="1"/>
            <p:nvPr/>
          </p:nvSpPr>
          <p:spPr>
            <a:xfrm>
              <a:off x="4988813"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09" name="Google Shape;409;p83"/>
          <p:cNvGrpSpPr/>
          <p:nvPr/>
        </p:nvGrpSpPr>
        <p:grpSpPr>
          <a:xfrm>
            <a:off x="7632304" y="1370350"/>
            <a:ext cx="1314300" cy="967975"/>
            <a:chOff x="6052250" y="2044650"/>
            <a:chExt cx="1314300" cy="967975"/>
          </a:xfrm>
        </p:grpSpPr>
        <p:grpSp>
          <p:nvGrpSpPr>
            <p:cNvPr id="410" name="Google Shape;410;p83"/>
            <p:cNvGrpSpPr/>
            <p:nvPr/>
          </p:nvGrpSpPr>
          <p:grpSpPr>
            <a:xfrm>
              <a:off x="6052259" y="2061844"/>
              <a:ext cx="319574" cy="319574"/>
              <a:chOff x="5323100" y="2467173"/>
              <a:chExt cx="738900" cy="738900"/>
            </a:xfrm>
          </p:grpSpPr>
          <p:sp>
            <p:nvSpPr>
              <p:cNvPr id="411" name="Google Shape;411;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12" name="Google Shape;412;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13" name="Google Shape;413;p83"/>
            <p:cNvSpPr txBox="1"/>
            <p:nvPr/>
          </p:nvSpPr>
          <p:spPr>
            <a:xfrm>
              <a:off x="6052250"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800">
                <a:latin typeface="DM Sans"/>
                <a:ea typeface="DM Sans"/>
                <a:cs typeface="DM Sans"/>
                <a:sym typeface="DM Sans"/>
              </a:endParaRPr>
            </a:p>
          </p:txBody>
        </p:sp>
        <p:sp>
          <p:nvSpPr>
            <p:cNvPr id="414" name="Google Shape;414;p83"/>
            <p:cNvSpPr txBox="1"/>
            <p:nvPr/>
          </p:nvSpPr>
          <p:spPr>
            <a:xfrm>
              <a:off x="637182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15" name="Google Shape;415;p83"/>
          <p:cNvGrpSpPr/>
          <p:nvPr/>
        </p:nvGrpSpPr>
        <p:grpSpPr>
          <a:xfrm>
            <a:off x="197390" y="2965875"/>
            <a:ext cx="1314300" cy="967975"/>
            <a:chOff x="7435238" y="2044650"/>
            <a:chExt cx="1314300" cy="967975"/>
          </a:xfrm>
        </p:grpSpPr>
        <p:grpSp>
          <p:nvGrpSpPr>
            <p:cNvPr id="416" name="Google Shape;416;p83"/>
            <p:cNvGrpSpPr/>
            <p:nvPr/>
          </p:nvGrpSpPr>
          <p:grpSpPr>
            <a:xfrm>
              <a:off x="7435238" y="2061862"/>
              <a:ext cx="319574" cy="319574"/>
              <a:chOff x="3137108" y="2467173"/>
              <a:chExt cx="738900" cy="738900"/>
            </a:xfrm>
          </p:grpSpPr>
          <p:sp>
            <p:nvSpPr>
              <p:cNvPr id="417" name="Google Shape;417;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19" name="Google Shape;419;p83"/>
            <p:cNvSpPr txBox="1"/>
            <p:nvPr/>
          </p:nvSpPr>
          <p:spPr>
            <a:xfrm>
              <a:off x="7435238"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solidFill>
                    <a:schemeClr val="dk1"/>
                  </a:solidFill>
                  <a:latin typeface="DM Sans"/>
                  <a:ea typeface="DM Sans"/>
                  <a:cs typeface="DM Sans"/>
                  <a:sym typeface="DM Sans"/>
                </a:rPr>
                <a:t>Desafios obrigatórios</a:t>
              </a:r>
              <a:endParaRPr sz="9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900">
                <a:latin typeface="DM Sans"/>
                <a:ea typeface="DM Sans"/>
                <a:cs typeface="DM Sans"/>
                <a:sym typeface="DM Sans"/>
              </a:endParaRPr>
            </a:p>
          </p:txBody>
        </p:sp>
        <p:sp>
          <p:nvSpPr>
            <p:cNvPr id="420" name="Google Shape;420;p83"/>
            <p:cNvSpPr txBox="1"/>
            <p:nvPr/>
          </p:nvSpPr>
          <p:spPr>
            <a:xfrm>
              <a:off x="7754813"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21" name="Google Shape;421;p83"/>
          <p:cNvGrpSpPr/>
          <p:nvPr/>
        </p:nvGrpSpPr>
        <p:grpSpPr>
          <a:xfrm>
            <a:off x="1756488" y="2965875"/>
            <a:ext cx="1314300" cy="1060075"/>
            <a:chOff x="439400" y="3641350"/>
            <a:chExt cx="1314300" cy="1060075"/>
          </a:xfrm>
        </p:grpSpPr>
        <p:grpSp>
          <p:nvGrpSpPr>
            <p:cNvPr id="422" name="Google Shape;422;p83"/>
            <p:cNvGrpSpPr/>
            <p:nvPr/>
          </p:nvGrpSpPr>
          <p:grpSpPr>
            <a:xfrm>
              <a:off x="439409" y="3658544"/>
              <a:ext cx="319574" cy="319574"/>
              <a:chOff x="5323100" y="2467173"/>
              <a:chExt cx="738900" cy="738900"/>
            </a:xfrm>
          </p:grpSpPr>
          <p:sp>
            <p:nvSpPr>
              <p:cNvPr id="423" name="Google Shape;423;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24" name="Google Shape;424;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25" name="Google Shape;425;p83"/>
            <p:cNvSpPr txBox="1"/>
            <p:nvPr/>
          </p:nvSpPr>
          <p:spPr>
            <a:xfrm>
              <a:off x="439400" y="3978125"/>
              <a:ext cx="1314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Desafios complementares</a:t>
              </a:r>
              <a:endParaRPr sz="800">
                <a:latin typeface="DM Sans"/>
                <a:ea typeface="DM Sans"/>
                <a:cs typeface="DM Sans"/>
                <a:sym typeface="DM Sans"/>
              </a:endParaRPr>
            </a:p>
            <a:p>
              <a:pPr indent="0" lvl="0" marL="0" rtl="0" algn="l">
                <a:spcBef>
                  <a:spcPts val="0"/>
                </a:spcBef>
                <a:spcAft>
                  <a:spcPts val="0"/>
                </a:spcAft>
                <a:buNone/>
              </a:pPr>
              <a:r>
                <a:t/>
              </a:r>
              <a:endParaRPr sz="8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26" name="Google Shape;426;p83"/>
            <p:cNvSpPr txBox="1"/>
            <p:nvPr/>
          </p:nvSpPr>
          <p:spPr>
            <a:xfrm>
              <a:off x="758975"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27" name="Google Shape;427;p83"/>
          <p:cNvGrpSpPr/>
          <p:nvPr/>
        </p:nvGrpSpPr>
        <p:grpSpPr>
          <a:xfrm>
            <a:off x="3225440" y="2965875"/>
            <a:ext cx="1314300" cy="967975"/>
            <a:chOff x="1839163" y="3641350"/>
            <a:chExt cx="1314300" cy="967975"/>
          </a:xfrm>
        </p:grpSpPr>
        <p:grpSp>
          <p:nvGrpSpPr>
            <p:cNvPr id="428" name="Google Shape;428;p83"/>
            <p:cNvGrpSpPr/>
            <p:nvPr/>
          </p:nvGrpSpPr>
          <p:grpSpPr>
            <a:xfrm>
              <a:off x="1839163" y="3658562"/>
              <a:ext cx="319574" cy="319574"/>
              <a:chOff x="3137108" y="2467173"/>
              <a:chExt cx="738900" cy="738900"/>
            </a:xfrm>
          </p:grpSpPr>
          <p:sp>
            <p:nvSpPr>
              <p:cNvPr id="429" name="Google Shape;429;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31" name="Google Shape;431;p83"/>
            <p:cNvSpPr txBox="1"/>
            <p:nvPr/>
          </p:nvSpPr>
          <p:spPr>
            <a:xfrm>
              <a:off x="1839163" y="39781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solidFill>
                    <a:schemeClr val="dk1"/>
                  </a:solidFill>
                  <a:latin typeface="DM Sans"/>
                  <a:ea typeface="DM Sans"/>
                  <a:cs typeface="DM Sans"/>
                  <a:sym typeface="DM Sans"/>
                </a:rPr>
                <a:t>Desafios obrigatórios</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32" name="Google Shape;432;p83"/>
            <p:cNvSpPr txBox="1"/>
            <p:nvPr/>
          </p:nvSpPr>
          <p:spPr>
            <a:xfrm>
              <a:off x="2158738"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33" name="Google Shape;433;p83"/>
          <p:cNvGrpSpPr/>
          <p:nvPr/>
        </p:nvGrpSpPr>
        <p:grpSpPr>
          <a:xfrm>
            <a:off x="4694392" y="2965875"/>
            <a:ext cx="1314300" cy="1013875"/>
            <a:chOff x="3237438" y="3641350"/>
            <a:chExt cx="1314300" cy="1013875"/>
          </a:xfrm>
        </p:grpSpPr>
        <p:grpSp>
          <p:nvGrpSpPr>
            <p:cNvPr id="434" name="Google Shape;434;p83"/>
            <p:cNvGrpSpPr/>
            <p:nvPr/>
          </p:nvGrpSpPr>
          <p:grpSpPr>
            <a:xfrm>
              <a:off x="3237447" y="3658544"/>
              <a:ext cx="319574" cy="319574"/>
              <a:chOff x="5323100" y="2467173"/>
              <a:chExt cx="738900" cy="738900"/>
            </a:xfrm>
          </p:grpSpPr>
          <p:sp>
            <p:nvSpPr>
              <p:cNvPr id="435" name="Google Shape;435;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36" name="Google Shape;436;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37" name="Google Shape;437;p83"/>
            <p:cNvSpPr txBox="1"/>
            <p:nvPr/>
          </p:nvSpPr>
          <p:spPr>
            <a:xfrm>
              <a:off x="3237438" y="3978125"/>
              <a:ext cx="1314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38" name="Google Shape;438;p83"/>
            <p:cNvSpPr txBox="1"/>
            <p:nvPr/>
          </p:nvSpPr>
          <p:spPr>
            <a:xfrm>
              <a:off x="3557013"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39" name="Google Shape;439;p83"/>
          <p:cNvGrpSpPr/>
          <p:nvPr/>
        </p:nvGrpSpPr>
        <p:grpSpPr>
          <a:xfrm>
            <a:off x="6163345" y="2965875"/>
            <a:ext cx="1314306" cy="983275"/>
            <a:chOff x="4636456" y="3641350"/>
            <a:chExt cx="1314306" cy="983275"/>
          </a:xfrm>
        </p:grpSpPr>
        <p:grpSp>
          <p:nvGrpSpPr>
            <p:cNvPr id="440" name="Google Shape;440;p83"/>
            <p:cNvGrpSpPr/>
            <p:nvPr/>
          </p:nvGrpSpPr>
          <p:grpSpPr>
            <a:xfrm>
              <a:off x="4636463" y="3658562"/>
              <a:ext cx="319574" cy="319574"/>
              <a:chOff x="3137108" y="2467173"/>
              <a:chExt cx="738900" cy="738900"/>
            </a:xfrm>
          </p:grpSpPr>
          <p:sp>
            <p:nvSpPr>
              <p:cNvPr id="441" name="Google Shape;441;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43" name="Google Shape;443;p83"/>
            <p:cNvSpPr txBox="1"/>
            <p:nvPr/>
          </p:nvSpPr>
          <p:spPr>
            <a:xfrm>
              <a:off x="4956038"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nvGrpSpPr>
            <p:cNvPr id="444" name="Google Shape;444;p83"/>
            <p:cNvGrpSpPr/>
            <p:nvPr/>
          </p:nvGrpSpPr>
          <p:grpSpPr>
            <a:xfrm>
              <a:off x="4636456" y="3658551"/>
              <a:ext cx="319574" cy="319574"/>
              <a:chOff x="7208351" y="2467173"/>
              <a:chExt cx="738900" cy="738900"/>
            </a:xfrm>
          </p:grpSpPr>
          <p:sp>
            <p:nvSpPr>
              <p:cNvPr id="445" name="Google Shape;445;p8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83"/>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447" name="Google Shape;447;p83"/>
            <p:cNvSpPr txBox="1"/>
            <p:nvPr/>
          </p:nvSpPr>
          <p:spPr>
            <a:xfrm>
              <a:off x="4636463" y="3978125"/>
              <a:ext cx="131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Entrega do Projeto Final</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latin typeface="DM Sans"/>
                  <a:ea typeface="DM Sans"/>
                  <a:cs typeface="DM Sans"/>
                  <a:sym typeface="DM Sans"/>
                </a:rPr>
                <a:t>Entrega Parcial II</a:t>
              </a:r>
              <a:endParaRPr sz="1100">
                <a:latin typeface="DM Sans"/>
                <a:ea typeface="DM Sans"/>
                <a:cs typeface="DM Sans"/>
                <a:sym typeface="DM Sans"/>
              </a:endParaRPr>
            </a:p>
          </p:txBody>
        </p:sp>
      </p:grpSp>
      <p:grpSp>
        <p:nvGrpSpPr>
          <p:cNvPr id="448" name="Google Shape;448;p83"/>
          <p:cNvGrpSpPr/>
          <p:nvPr/>
        </p:nvGrpSpPr>
        <p:grpSpPr>
          <a:xfrm>
            <a:off x="7632304" y="2965875"/>
            <a:ext cx="1314300" cy="967975"/>
            <a:chOff x="6052250" y="3641350"/>
            <a:chExt cx="1314300" cy="967975"/>
          </a:xfrm>
        </p:grpSpPr>
        <p:grpSp>
          <p:nvGrpSpPr>
            <p:cNvPr id="449" name="Google Shape;449;p83"/>
            <p:cNvGrpSpPr/>
            <p:nvPr/>
          </p:nvGrpSpPr>
          <p:grpSpPr>
            <a:xfrm>
              <a:off x="6052259" y="3658544"/>
              <a:ext cx="319574" cy="319574"/>
              <a:chOff x="5323100" y="2467173"/>
              <a:chExt cx="738900" cy="738900"/>
            </a:xfrm>
          </p:grpSpPr>
          <p:sp>
            <p:nvSpPr>
              <p:cNvPr id="450" name="Google Shape;450;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51" name="Google Shape;451;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52" name="Google Shape;452;p83"/>
            <p:cNvSpPr txBox="1"/>
            <p:nvPr/>
          </p:nvSpPr>
          <p:spPr>
            <a:xfrm>
              <a:off x="6052250" y="39781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53" name="Google Shape;453;p83"/>
            <p:cNvSpPr txBox="1"/>
            <p:nvPr/>
          </p:nvSpPr>
          <p:spPr>
            <a:xfrm>
              <a:off x="6371825"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54" name="Google Shape;454;p83"/>
          <p:cNvGrpSpPr/>
          <p:nvPr/>
        </p:nvGrpSpPr>
        <p:grpSpPr>
          <a:xfrm>
            <a:off x="197390" y="1370350"/>
            <a:ext cx="1314300" cy="1075675"/>
            <a:chOff x="1839175" y="2044650"/>
            <a:chExt cx="1314300" cy="1075675"/>
          </a:xfrm>
        </p:grpSpPr>
        <p:grpSp>
          <p:nvGrpSpPr>
            <p:cNvPr id="455" name="Google Shape;455;p83"/>
            <p:cNvGrpSpPr/>
            <p:nvPr/>
          </p:nvGrpSpPr>
          <p:grpSpPr>
            <a:xfrm>
              <a:off x="1839184" y="2061844"/>
              <a:ext cx="319574" cy="319574"/>
              <a:chOff x="5323100" y="2467173"/>
              <a:chExt cx="738900" cy="738900"/>
            </a:xfrm>
          </p:grpSpPr>
          <p:sp>
            <p:nvSpPr>
              <p:cNvPr id="456" name="Google Shape;456;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57" name="Google Shape;457;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58" name="Google Shape;458;p83"/>
            <p:cNvSpPr txBox="1"/>
            <p:nvPr/>
          </p:nvSpPr>
          <p:spPr>
            <a:xfrm>
              <a:off x="1839175" y="2381425"/>
              <a:ext cx="1314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 </a:t>
              </a:r>
              <a:endParaRPr sz="1100">
                <a:solidFill>
                  <a:schemeClr val="dk1"/>
                </a:solidFill>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p:txBody>
        </p:sp>
        <p:sp>
          <p:nvSpPr>
            <p:cNvPr id="459" name="Google Shape;459;p83"/>
            <p:cNvSpPr txBox="1"/>
            <p:nvPr/>
          </p:nvSpPr>
          <p:spPr>
            <a:xfrm>
              <a:off x="2158750"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latin typeface="DM Sans"/>
                  <a:ea typeface="DM Sans"/>
                  <a:cs typeface="DM Sans"/>
                  <a:sym typeface="DM Sans"/>
                </a:rPr>
                <a:t>Aula XX</a:t>
              </a:r>
              <a:endParaRPr b="1" sz="1200">
                <a:latin typeface="DM Sans"/>
                <a:ea typeface="DM Sans"/>
                <a:cs typeface="DM Sans"/>
                <a:sym typeface="DM Sans"/>
              </a:endParaRPr>
            </a:p>
          </p:txBody>
        </p:sp>
      </p:grpSp>
      <p:sp>
        <p:nvSpPr>
          <p:cNvPr id="460" name="Google Shape;460;p83"/>
          <p:cNvSpPr/>
          <p:nvPr/>
        </p:nvSpPr>
        <p:spPr>
          <a:xfrm>
            <a:off x="2369600" y="3834525"/>
            <a:ext cx="1593300" cy="1229700"/>
          </a:xfrm>
          <a:prstGeom prst="rect">
            <a:avLst/>
          </a:prstGeom>
          <a:solidFill>
            <a:srgbClr val="FFFFFF">
              <a:alpha val="71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p84"/>
          <p:cNvSpPr/>
          <p:nvPr/>
        </p:nvSpPr>
        <p:spPr>
          <a:xfrm>
            <a:off x="588525" y="461975"/>
            <a:ext cx="16572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4"/>
          <p:cNvSpPr txBox="1"/>
          <p:nvPr/>
        </p:nvSpPr>
        <p:spPr>
          <a:xfrm>
            <a:off x="588525" y="260075"/>
            <a:ext cx="16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CRONOGRAMA</a:t>
            </a:r>
            <a:endParaRPr>
              <a:latin typeface="DM Sans"/>
              <a:ea typeface="DM Sans"/>
              <a:cs typeface="DM Sans"/>
              <a:sym typeface="DM Sans"/>
            </a:endParaRPr>
          </a:p>
        </p:txBody>
      </p:sp>
      <p:grpSp>
        <p:nvGrpSpPr>
          <p:cNvPr id="467" name="Google Shape;467;p84"/>
          <p:cNvGrpSpPr/>
          <p:nvPr/>
        </p:nvGrpSpPr>
        <p:grpSpPr>
          <a:xfrm>
            <a:off x="152304" y="1556525"/>
            <a:ext cx="1314300" cy="967975"/>
            <a:chOff x="6052250" y="2044650"/>
            <a:chExt cx="1314300" cy="967975"/>
          </a:xfrm>
        </p:grpSpPr>
        <p:grpSp>
          <p:nvGrpSpPr>
            <p:cNvPr id="468" name="Google Shape;468;p84"/>
            <p:cNvGrpSpPr/>
            <p:nvPr/>
          </p:nvGrpSpPr>
          <p:grpSpPr>
            <a:xfrm>
              <a:off x="6052259" y="2061844"/>
              <a:ext cx="319574" cy="319574"/>
              <a:chOff x="5323100" y="2467173"/>
              <a:chExt cx="738900" cy="738900"/>
            </a:xfrm>
          </p:grpSpPr>
          <p:sp>
            <p:nvSpPr>
              <p:cNvPr id="469" name="Google Shape;469;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70" name="Google Shape;470;p84"/>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71" name="Google Shape;471;p84"/>
            <p:cNvSpPr txBox="1"/>
            <p:nvPr/>
          </p:nvSpPr>
          <p:spPr>
            <a:xfrm>
              <a:off x="6052250"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800">
                <a:latin typeface="DM Sans"/>
                <a:ea typeface="DM Sans"/>
                <a:cs typeface="DM Sans"/>
                <a:sym typeface="DM Sans"/>
              </a:endParaRPr>
            </a:p>
          </p:txBody>
        </p:sp>
        <p:sp>
          <p:nvSpPr>
            <p:cNvPr id="472" name="Google Shape;472;p84"/>
            <p:cNvSpPr txBox="1"/>
            <p:nvPr/>
          </p:nvSpPr>
          <p:spPr>
            <a:xfrm>
              <a:off x="637182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73" name="Google Shape;473;p84"/>
          <p:cNvGrpSpPr/>
          <p:nvPr/>
        </p:nvGrpSpPr>
        <p:grpSpPr>
          <a:xfrm>
            <a:off x="1711415" y="1510475"/>
            <a:ext cx="1314300" cy="967975"/>
            <a:chOff x="7435238" y="2044650"/>
            <a:chExt cx="1314300" cy="967975"/>
          </a:xfrm>
        </p:grpSpPr>
        <p:grpSp>
          <p:nvGrpSpPr>
            <p:cNvPr id="474" name="Google Shape;474;p84"/>
            <p:cNvGrpSpPr/>
            <p:nvPr/>
          </p:nvGrpSpPr>
          <p:grpSpPr>
            <a:xfrm>
              <a:off x="7435238" y="2061862"/>
              <a:ext cx="319574" cy="319574"/>
              <a:chOff x="3137108" y="2467173"/>
              <a:chExt cx="738900" cy="738900"/>
            </a:xfrm>
          </p:grpSpPr>
          <p:sp>
            <p:nvSpPr>
              <p:cNvPr id="475" name="Google Shape;475;p84"/>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77" name="Google Shape;477;p84"/>
            <p:cNvSpPr txBox="1"/>
            <p:nvPr/>
          </p:nvSpPr>
          <p:spPr>
            <a:xfrm>
              <a:off x="7435238"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solidFill>
                    <a:schemeClr val="dk1"/>
                  </a:solidFill>
                  <a:latin typeface="DM Sans"/>
                  <a:ea typeface="DM Sans"/>
                  <a:cs typeface="DM Sans"/>
                  <a:sym typeface="DM Sans"/>
                </a:rPr>
                <a:t>Desafios obrigatórios</a:t>
              </a:r>
              <a:endParaRPr sz="9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900">
                <a:latin typeface="DM Sans"/>
                <a:ea typeface="DM Sans"/>
                <a:cs typeface="DM Sans"/>
                <a:sym typeface="DM Sans"/>
              </a:endParaRPr>
            </a:p>
          </p:txBody>
        </p:sp>
        <p:sp>
          <p:nvSpPr>
            <p:cNvPr id="478" name="Google Shape;478;p84"/>
            <p:cNvSpPr txBox="1"/>
            <p:nvPr/>
          </p:nvSpPr>
          <p:spPr>
            <a:xfrm>
              <a:off x="7754813"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79" name="Google Shape;479;p84"/>
          <p:cNvGrpSpPr/>
          <p:nvPr/>
        </p:nvGrpSpPr>
        <p:grpSpPr>
          <a:xfrm>
            <a:off x="3270513" y="1510475"/>
            <a:ext cx="1314300" cy="1060075"/>
            <a:chOff x="439400" y="3641350"/>
            <a:chExt cx="1314300" cy="1060075"/>
          </a:xfrm>
        </p:grpSpPr>
        <p:grpSp>
          <p:nvGrpSpPr>
            <p:cNvPr id="480" name="Google Shape;480;p84"/>
            <p:cNvGrpSpPr/>
            <p:nvPr/>
          </p:nvGrpSpPr>
          <p:grpSpPr>
            <a:xfrm>
              <a:off x="439409" y="3658544"/>
              <a:ext cx="319574" cy="319574"/>
              <a:chOff x="5323100" y="2467173"/>
              <a:chExt cx="738900" cy="738900"/>
            </a:xfrm>
          </p:grpSpPr>
          <p:sp>
            <p:nvSpPr>
              <p:cNvPr id="481" name="Google Shape;481;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82" name="Google Shape;482;p84"/>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83" name="Google Shape;483;p84"/>
            <p:cNvSpPr txBox="1"/>
            <p:nvPr/>
          </p:nvSpPr>
          <p:spPr>
            <a:xfrm>
              <a:off x="439400" y="3978125"/>
              <a:ext cx="1314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Desafios complementares</a:t>
              </a:r>
              <a:endParaRPr sz="800">
                <a:latin typeface="DM Sans"/>
                <a:ea typeface="DM Sans"/>
                <a:cs typeface="DM Sans"/>
                <a:sym typeface="DM Sans"/>
              </a:endParaRPr>
            </a:p>
            <a:p>
              <a:pPr indent="0" lvl="0" marL="0" rtl="0" algn="l">
                <a:spcBef>
                  <a:spcPts val="0"/>
                </a:spcBef>
                <a:spcAft>
                  <a:spcPts val="0"/>
                </a:spcAft>
                <a:buNone/>
              </a:pPr>
              <a:r>
                <a:t/>
              </a:r>
              <a:endParaRPr sz="8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84" name="Google Shape;484;p84"/>
            <p:cNvSpPr txBox="1"/>
            <p:nvPr/>
          </p:nvSpPr>
          <p:spPr>
            <a:xfrm>
              <a:off x="758975"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85" name="Google Shape;485;p84"/>
          <p:cNvGrpSpPr/>
          <p:nvPr/>
        </p:nvGrpSpPr>
        <p:grpSpPr>
          <a:xfrm>
            <a:off x="1711415" y="2899525"/>
            <a:ext cx="1314306" cy="859975"/>
            <a:chOff x="7418469" y="3641350"/>
            <a:chExt cx="1314306" cy="859975"/>
          </a:xfrm>
        </p:grpSpPr>
        <p:grpSp>
          <p:nvGrpSpPr>
            <p:cNvPr id="486" name="Google Shape;486;p84"/>
            <p:cNvGrpSpPr/>
            <p:nvPr/>
          </p:nvGrpSpPr>
          <p:grpSpPr>
            <a:xfrm>
              <a:off x="7418475" y="3658562"/>
              <a:ext cx="319574" cy="319574"/>
              <a:chOff x="3137108" y="2467173"/>
              <a:chExt cx="738900" cy="738900"/>
            </a:xfrm>
          </p:grpSpPr>
          <p:sp>
            <p:nvSpPr>
              <p:cNvPr id="487" name="Google Shape;487;p84"/>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8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89" name="Google Shape;489;p84"/>
            <p:cNvSpPr txBox="1"/>
            <p:nvPr/>
          </p:nvSpPr>
          <p:spPr>
            <a:xfrm>
              <a:off x="7738050"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nvGrpSpPr>
            <p:cNvPr id="490" name="Google Shape;490;p84"/>
            <p:cNvGrpSpPr/>
            <p:nvPr/>
          </p:nvGrpSpPr>
          <p:grpSpPr>
            <a:xfrm>
              <a:off x="7418469" y="3658551"/>
              <a:ext cx="319574" cy="319574"/>
              <a:chOff x="7208351" y="2467173"/>
              <a:chExt cx="738900" cy="738900"/>
            </a:xfrm>
          </p:grpSpPr>
          <p:sp>
            <p:nvSpPr>
              <p:cNvPr id="491" name="Google Shape;491;p8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 name="Google Shape;492;p84"/>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493" name="Google Shape;493;p84"/>
            <p:cNvSpPr txBox="1"/>
            <p:nvPr/>
          </p:nvSpPr>
          <p:spPr>
            <a:xfrm>
              <a:off x="7418475" y="3978125"/>
              <a:ext cx="131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DM Sans"/>
                  <a:ea typeface="DM Sans"/>
                  <a:cs typeface="DM Sans"/>
                  <a:sym typeface="DM Sans"/>
                </a:rPr>
                <a:t>Apresentação do Projeto Final</a:t>
              </a:r>
              <a:endParaRPr sz="1100">
                <a:latin typeface="DM Sans"/>
                <a:ea typeface="DM Sans"/>
                <a:cs typeface="DM Sans"/>
                <a:sym typeface="DM Sans"/>
              </a:endParaRPr>
            </a:p>
          </p:txBody>
        </p:sp>
      </p:grpSp>
      <p:grpSp>
        <p:nvGrpSpPr>
          <p:cNvPr id="494" name="Google Shape;494;p84"/>
          <p:cNvGrpSpPr/>
          <p:nvPr/>
        </p:nvGrpSpPr>
        <p:grpSpPr>
          <a:xfrm>
            <a:off x="4739465" y="1510475"/>
            <a:ext cx="1314300" cy="967975"/>
            <a:chOff x="1839163" y="3641350"/>
            <a:chExt cx="1314300" cy="967975"/>
          </a:xfrm>
        </p:grpSpPr>
        <p:grpSp>
          <p:nvGrpSpPr>
            <p:cNvPr id="495" name="Google Shape;495;p84"/>
            <p:cNvGrpSpPr/>
            <p:nvPr/>
          </p:nvGrpSpPr>
          <p:grpSpPr>
            <a:xfrm>
              <a:off x="1839163" y="3658562"/>
              <a:ext cx="319574" cy="319574"/>
              <a:chOff x="3137108" y="2467173"/>
              <a:chExt cx="738900" cy="738900"/>
            </a:xfrm>
          </p:grpSpPr>
          <p:sp>
            <p:nvSpPr>
              <p:cNvPr id="496" name="Google Shape;496;p84"/>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8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98" name="Google Shape;498;p84"/>
            <p:cNvSpPr txBox="1"/>
            <p:nvPr/>
          </p:nvSpPr>
          <p:spPr>
            <a:xfrm>
              <a:off x="1839163" y="39781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solidFill>
                    <a:schemeClr val="dk1"/>
                  </a:solidFill>
                  <a:latin typeface="DM Sans"/>
                  <a:ea typeface="DM Sans"/>
                  <a:cs typeface="DM Sans"/>
                  <a:sym typeface="DM Sans"/>
                </a:rPr>
                <a:t>Desafios obrigatórios</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99" name="Google Shape;499;p84"/>
            <p:cNvSpPr txBox="1"/>
            <p:nvPr/>
          </p:nvSpPr>
          <p:spPr>
            <a:xfrm>
              <a:off x="2158738"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500" name="Google Shape;500;p84"/>
          <p:cNvGrpSpPr/>
          <p:nvPr/>
        </p:nvGrpSpPr>
        <p:grpSpPr>
          <a:xfrm>
            <a:off x="6208417" y="1510475"/>
            <a:ext cx="1314300" cy="1013875"/>
            <a:chOff x="3237438" y="3641350"/>
            <a:chExt cx="1314300" cy="1013875"/>
          </a:xfrm>
        </p:grpSpPr>
        <p:grpSp>
          <p:nvGrpSpPr>
            <p:cNvPr id="501" name="Google Shape;501;p84"/>
            <p:cNvGrpSpPr/>
            <p:nvPr/>
          </p:nvGrpSpPr>
          <p:grpSpPr>
            <a:xfrm>
              <a:off x="3237447" y="3658544"/>
              <a:ext cx="319574" cy="319574"/>
              <a:chOff x="5323100" y="2467173"/>
              <a:chExt cx="738900" cy="738900"/>
            </a:xfrm>
          </p:grpSpPr>
          <p:sp>
            <p:nvSpPr>
              <p:cNvPr id="502" name="Google Shape;502;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03" name="Google Shape;503;p84"/>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504" name="Google Shape;504;p84"/>
            <p:cNvSpPr txBox="1"/>
            <p:nvPr/>
          </p:nvSpPr>
          <p:spPr>
            <a:xfrm>
              <a:off x="3237438" y="3978125"/>
              <a:ext cx="1314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505" name="Google Shape;505;p84"/>
            <p:cNvSpPr txBox="1"/>
            <p:nvPr/>
          </p:nvSpPr>
          <p:spPr>
            <a:xfrm>
              <a:off x="3557013"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506" name="Google Shape;506;p84"/>
          <p:cNvGrpSpPr/>
          <p:nvPr/>
        </p:nvGrpSpPr>
        <p:grpSpPr>
          <a:xfrm>
            <a:off x="7677370" y="1510475"/>
            <a:ext cx="1314306" cy="983275"/>
            <a:chOff x="4636456" y="3641350"/>
            <a:chExt cx="1314306" cy="983275"/>
          </a:xfrm>
        </p:grpSpPr>
        <p:grpSp>
          <p:nvGrpSpPr>
            <p:cNvPr id="507" name="Google Shape;507;p84"/>
            <p:cNvGrpSpPr/>
            <p:nvPr/>
          </p:nvGrpSpPr>
          <p:grpSpPr>
            <a:xfrm>
              <a:off x="4636463" y="3658562"/>
              <a:ext cx="319574" cy="319574"/>
              <a:chOff x="3137108" y="2467173"/>
              <a:chExt cx="738900" cy="738900"/>
            </a:xfrm>
          </p:grpSpPr>
          <p:sp>
            <p:nvSpPr>
              <p:cNvPr id="508" name="Google Shape;508;p84"/>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8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510" name="Google Shape;510;p84"/>
            <p:cNvSpPr txBox="1"/>
            <p:nvPr/>
          </p:nvSpPr>
          <p:spPr>
            <a:xfrm>
              <a:off x="4956038"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nvGrpSpPr>
            <p:cNvPr id="511" name="Google Shape;511;p84"/>
            <p:cNvGrpSpPr/>
            <p:nvPr/>
          </p:nvGrpSpPr>
          <p:grpSpPr>
            <a:xfrm>
              <a:off x="4636456" y="3658551"/>
              <a:ext cx="319574" cy="319574"/>
              <a:chOff x="7208351" y="2467173"/>
              <a:chExt cx="738900" cy="738900"/>
            </a:xfrm>
          </p:grpSpPr>
          <p:sp>
            <p:nvSpPr>
              <p:cNvPr id="512" name="Google Shape;512;p8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84"/>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514" name="Google Shape;514;p84"/>
            <p:cNvSpPr txBox="1"/>
            <p:nvPr/>
          </p:nvSpPr>
          <p:spPr>
            <a:xfrm>
              <a:off x="4636463" y="3978125"/>
              <a:ext cx="131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Entrega do Projeto Final</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latin typeface="DM Sans"/>
                  <a:ea typeface="DM Sans"/>
                  <a:cs typeface="DM Sans"/>
                  <a:sym typeface="DM Sans"/>
                </a:rPr>
                <a:t>Entrega Parcial II</a:t>
              </a:r>
              <a:endParaRPr sz="1100">
                <a:latin typeface="DM Sans"/>
                <a:ea typeface="DM Sans"/>
                <a:cs typeface="DM Sans"/>
                <a:sym typeface="DM Sans"/>
              </a:endParaRPr>
            </a:p>
          </p:txBody>
        </p:sp>
      </p:grpSp>
      <p:grpSp>
        <p:nvGrpSpPr>
          <p:cNvPr id="515" name="Google Shape;515;p84"/>
          <p:cNvGrpSpPr/>
          <p:nvPr/>
        </p:nvGrpSpPr>
        <p:grpSpPr>
          <a:xfrm>
            <a:off x="152304" y="2845525"/>
            <a:ext cx="1314300" cy="967975"/>
            <a:chOff x="6052250" y="3641350"/>
            <a:chExt cx="1314300" cy="967975"/>
          </a:xfrm>
        </p:grpSpPr>
        <p:grpSp>
          <p:nvGrpSpPr>
            <p:cNvPr id="516" name="Google Shape;516;p84"/>
            <p:cNvGrpSpPr/>
            <p:nvPr/>
          </p:nvGrpSpPr>
          <p:grpSpPr>
            <a:xfrm>
              <a:off x="6052259" y="3658544"/>
              <a:ext cx="319574" cy="319574"/>
              <a:chOff x="5323100" y="2467173"/>
              <a:chExt cx="738900" cy="738900"/>
            </a:xfrm>
          </p:grpSpPr>
          <p:sp>
            <p:nvSpPr>
              <p:cNvPr id="517" name="Google Shape;517;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18" name="Google Shape;518;p84"/>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519" name="Google Shape;519;p84"/>
            <p:cNvSpPr txBox="1"/>
            <p:nvPr/>
          </p:nvSpPr>
          <p:spPr>
            <a:xfrm>
              <a:off x="6052250" y="39781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520" name="Google Shape;520;p84"/>
            <p:cNvSpPr txBox="1"/>
            <p:nvPr/>
          </p:nvSpPr>
          <p:spPr>
            <a:xfrm>
              <a:off x="6371825"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5"/>
          <p:cNvSpPr txBox="1"/>
          <p:nvPr/>
        </p:nvSpPr>
        <p:spPr>
          <a:xfrm>
            <a:off x="0" y="213315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rgbClr val="111111"/>
                </a:solidFill>
                <a:latin typeface="DM Sans"/>
                <a:ea typeface="DM Sans"/>
                <a:cs typeface="DM Sans"/>
                <a:sym typeface="DM Sans"/>
              </a:rPr>
              <a:t>Equipe de aula</a:t>
            </a:r>
            <a:endParaRPr b="1" sz="5000">
              <a:solidFill>
                <a:srgbClr val="11111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6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216" name="Google Shape;216;p6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217" name="Google Shape;217;p6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86"/>
          <p:cNvSpPr txBox="1"/>
          <p:nvPr/>
        </p:nvSpPr>
        <p:spPr>
          <a:xfrm>
            <a:off x="712875" y="900750"/>
            <a:ext cx="7655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Funções da equipe da </a:t>
            </a:r>
            <a:r>
              <a:rPr b="1" lang="pt-BR" sz="4100">
                <a:solidFill>
                  <a:srgbClr val="EAFF6A"/>
                </a:solidFill>
                <a:latin typeface="DM Sans"/>
                <a:ea typeface="DM Sans"/>
                <a:cs typeface="DM Sans"/>
                <a:sym typeface="DM Sans"/>
              </a:rPr>
              <a:t>aula.</a:t>
            </a:r>
            <a:endParaRPr b="1" sz="4100">
              <a:solidFill>
                <a:srgbClr val="EAFF6A"/>
              </a:solidFill>
              <a:latin typeface="DM Sans"/>
              <a:ea typeface="DM Sans"/>
              <a:cs typeface="DM Sans"/>
              <a:sym typeface="DM Sans"/>
            </a:endParaRPr>
          </a:p>
        </p:txBody>
      </p:sp>
      <p:pic>
        <p:nvPicPr>
          <p:cNvPr id="531" name="Google Shape;531;p86"/>
          <p:cNvPicPr preferRelativeResize="0"/>
          <p:nvPr/>
        </p:nvPicPr>
        <p:blipFill>
          <a:blip r:embed="rId4">
            <a:alphaModFix/>
          </a:blip>
          <a:stretch>
            <a:fillRect/>
          </a:stretch>
        </p:blipFill>
        <p:spPr>
          <a:xfrm>
            <a:off x="712875" y="1883550"/>
            <a:ext cx="3649775" cy="2518125"/>
          </a:xfrm>
          <a:prstGeom prst="rect">
            <a:avLst/>
          </a:prstGeom>
          <a:noFill/>
          <a:ln>
            <a:noFill/>
          </a:ln>
        </p:spPr>
      </p:pic>
      <p:pic>
        <p:nvPicPr>
          <p:cNvPr id="532" name="Google Shape;532;p86"/>
          <p:cNvPicPr preferRelativeResize="0"/>
          <p:nvPr/>
        </p:nvPicPr>
        <p:blipFill>
          <a:blip r:embed="rId4">
            <a:alphaModFix/>
          </a:blip>
          <a:stretch>
            <a:fillRect/>
          </a:stretch>
        </p:blipFill>
        <p:spPr>
          <a:xfrm>
            <a:off x="4718650" y="1883550"/>
            <a:ext cx="3649775" cy="2518125"/>
          </a:xfrm>
          <a:prstGeom prst="rect">
            <a:avLst/>
          </a:prstGeom>
          <a:noFill/>
          <a:ln>
            <a:noFill/>
          </a:ln>
        </p:spPr>
      </p:pic>
      <p:sp>
        <p:nvSpPr>
          <p:cNvPr id="533" name="Google Shape;533;p86"/>
          <p:cNvSpPr txBox="1"/>
          <p:nvPr/>
        </p:nvSpPr>
        <p:spPr>
          <a:xfrm>
            <a:off x="871375" y="2038338"/>
            <a:ext cx="26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800">
                <a:solidFill>
                  <a:schemeClr val="lt1"/>
                </a:solidFill>
                <a:latin typeface="DM Sans"/>
                <a:ea typeface="DM Sans"/>
                <a:cs typeface="DM Sans"/>
                <a:sym typeface="DM Sans"/>
              </a:rPr>
              <a:t>Professor</a:t>
            </a:r>
            <a:endParaRPr b="1" sz="1800">
              <a:solidFill>
                <a:schemeClr val="lt1"/>
              </a:solidFill>
              <a:latin typeface="DM Sans"/>
              <a:ea typeface="DM Sans"/>
              <a:cs typeface="DM Sans"/>
              <a:sym typeface="DM Sans"/>
            </a:endParaRPr>
          </a:p>
        </p:txBody>
      </p:sp>
      <p:sp>
        <p:nvSpPr>
          <p:cNvPr id="534" name="Google Shape;534;p86"/>
          <p:cNvSpPr txBox="1"/>
          <p:nvPr/>
        </p:nvSpPr>
        <p:spPr>
          <a:xfrm>
            <a:off x="4995975" y="2038338"/>
            <a:ext cx="26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800">
                <a:solidFill>
                  <a:schemeClr val="lt1"/>
                </a:solidFill>
                <a:latin typeface="DM Sans"/>
                <a:ea typeface="DM Sans"/>
                <a:cs typeface="DM Sans"/>
                <a:sym typeface="DM Sans"/>
              </a:rPr>
              <a:t>Tutores</a:t>
            </a:r>
            <a:endParaRPr b="1" sz="1800">
              <a:solidFill>
                <a:schemeClr val="lt1"/>
              </a:solidFill>
              <a:latin typeface="DM Sans"/>
              <a:ea typeface="DM Sans"/>
              <a:cs typeface="DM Sans"/>
              <a:sym typeface="DM Sans"/>
            </a:endParaRPr>
          </a:p>
        </p:txBody>
      </p:sp>
      <p:sp>
        <p:nvSpPr>
          <p:cNvPr id="535" name="Google Shape;535;p86"/>
          <p:cNvSpPr txBox="1"/>
          <p:nvPr/>
        </p:nvSpPr>
        <p:spPr>
          <a:xfrm>
            <a:off x="967425" y="2500050"/>
            <a:ext cx="3191400" cy="12987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Planejar/preparar as aulas</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Liderar as aulas ao vivo </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Corrigir os projetos finais</a:t>
            </a:r>
            <a:endParaRPr sz="1350">
              <a:solidFill>
                <a:schemeClr val="lt2"/>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200">
              <a:solidFill>
                <a:schemeClr val="lt2"/>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200">
              <a:solidFill>
                <a:schemeClr val="lt2"/>
              </a:solidFill>
              <a:latin typeface="DM Sans"/>
              <a:ea typeface="DM Sans"/>
              <a:cs typeface="DM Sans"/>
              <a:sym typeface="DM Sans"/>
            </a:endParaRPr>
          </a:p>
        </p:txBody>
      </p:sp>
      <p:sp>
        <p:nvSpPr>
          <p:cNvPr id="536" name="Google Shape;536;p86"/>
          <p:cNvSpPr txBox="1"/>
          <p:nvPr/>
        </p:nvSpPr>
        <p:spPr>
          <a:xfrm>
            <a:off x="4995975" y="2500050"/>
            <a:ext cx="31914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Quem te acompanha durante toda a jornada do curso</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Responsável por marcar presenças</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Corrigem os desafios entregáveis e as entregas intermediárias do projeto</a:t>
            </a:r>
            <a:endParaRPr sz="1350">
              <a:solidFill>
                <a:schemeClr val="lt2"/>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87"/>
          <p:cNvSpPr txBox="1"/>
          <p:nvPr/>
        </p:nvSpPr>
        <p:spPr>
          <a:xfrm>
            <a:off x="435825" y="1740600"/>
            <a:ext cx="31893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pt-BR" sz="3200">
                <a:solidFill>
                  <a:schemeClr val="lt1"/>
                </a:solidFill>
                <a:latin typeface="DM Sans"/>
                <a:ea typeface="DM Sans"/>
                <a:cs typeface="DM Sans"/>
                <a:sym typeface="DM Sans"/>
              </a:rPr>
              <a:t>O que não é função do </a:t>
            </a:r>
            <a:r>
              <a:rPr b="1" lang="pt-BR" sz="3200">
                <a:solidFill>
                  <a:srgbClr val="EAFF6A"/>
                </a:solidFill>
                <a:latin typeface="DM Sans"/>
                <a:ea typeface="DM Sans"/>
                <a:cs typeface="DM Sans"/>
                <a:sym typeface="DM Sans"/>
              </a:rPr>
              <a:t>tutor?</a:t>
            </a:r>
            <a:endParaRPr b="1" sz="3200">
              <a:solidFill>
                <a:srgbClr val="EAFF6A"/>
              </a:solidFill>
              <a:latin typeface="DM Sans"/>
              <a:ea typeface="DM Sans"/>
              <a:cs typeface="DM Sans"/>
              <a:sym typeface="DM Sans"/>
            </a:endParaRPr>
          </a:p>
        </p:txBody>
      </p:sp>
      <p:pic>
        <p:nvPicPr>
          <p:cNvPr id="542" name="Google Shape;542;p87"/>
          <p:cNvPicPr preferRelativeResize="0"/>
          <p:nvPr/>
        </p:nvPicPr>
        <p:blipFill>
          <a:blip r:embed="rId4">
            <a:alphaModFix/>
          </a:blip>
          <a:stretch>
            <a:fillRect/>
          </a:stretch>
        </p:blipFill>
        <p:spPr>
          <a:xfrm>
            <a:off x="3799725" y="758700"/>
            <a:ext cx="4779799" cy="3626100"/>
          </a:xfrm>
          <a:prstGeom prst="rect">
            <a:avLst/>
          </a:prstGeom>
          <a:noFill/>
          <a:ln>
            <a:noFill/>
          </a:ln>
        </p:spPr>
      </p:pic>
      <p:sp>
        <p:nvSpPr>
          <p:cNvPr id="543" name="Google Shape;543;p87"/>
          <p:cNvSpPr txBox="1"/>
          <p:nvPr/>
        </p:nvSpPr>
        <p:spPr>
          <a:xfrm>
            <a:off x="4175125" y="1178700"/>
            <a:ext cx="40290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Realizar </a:t>
            </a:r>
            <a:r>
              <a:rPr b="1" lang="pt-BR" sz="1300">
                <a:solidFill>
                  <a:srgbClr val="EAFF6A"/>
                </a:solidFill>
                <a:latin typeface="DM Sans"/>
                <a:ea typeface="DM Sans"/>
                <a:cs typeface="DM Sans"/>
                <a:sym typeface="DM Sans"/>
              </a:rPr>
              <a:t>mentorias individuais ou em grupo</a:t>
            </a:r>
            <a:r>
              <a:rPr lang="pt-BR" sz="1300">
                <a:solidFill>
                  <a:schemeClr val="lt1"/>
                </a:solidFill>
                <a:latin typeface="DM Sans"/>
                <a:ea typeface="DM Sans"/>
                <a:cs typeface="DM Sans"/>
                <a:sym typeface="DM Sans"/>
              </a:rPr>
              <a:t> com seus tutorandos, aprofundando em pontos da aula;</a:t>
            </a:r>
            <a:endParaRPr sz="1300">
              <a:solidFill>
                <a:schemeClr val="lt1"/>
              </a:solidFill>
              <a:latin typeface="DM Sans"/>
              <a:ea typeface="DM Sans"/>
              <a:cs typeface="DM Sans"/>
              <a:sym typeface="DM Sans"/>
            </a:endParaRPr>
          </a:p>
          <a:p>
            <a:pPr indent="0" lvl="0" marL="0" rtl="0" algn="l">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Responder</a:t>
            </a:r>
            <a:r>
              <a:rPr b="1" lang="pt-BR" sz="1300">
                <a:solidFill>
                  <a:srgbClr val="EAFF6A"/>
                </a:solidFill>
                <a:latin typeface="DM Sans"/>
                <a:ea typeface="DM Sans"/>
                <a:cs typeface="DM Sans"/>
                <a:sym typeface="DM Sans"/>
              </a:rPr>
              <a:t> imediatamente</a:t>
            </a:r>
            <a:r>
              <a:rPr lang="pt-BR" sz="1300">
                <a:solidFill>
                  <a:schemeClr val="lt1"/>
                </a:solidFill>
                <a:latin typeface="DM Sans"/>
                <a:ea typeface="DM Sans"/>
                <a:cs typeface="DM Sans"/>
                <a:sym typeface="DM Sans"/>
              </a:rPr>
              <a:t> uma pergunta enviada assincronamente;</a:t>
            </a:r>
            <a:endParaRPr sz="1300">
              <a:solidFill>
                <a:schemeClr val="lt1"/>
              </a:solidFill>
              <a:latin typeface="DM Sans"/>
              <a:ea typeface="DM Sans"/>
              <a:cs typeface="DM Sans"/>
              <a:sym typeface="DM Sans"/>
            </a:endParaRPr>
          </a:p>
          <a:p>
            <a:pPr indent="0" lvl="0" marL="457200" rtl="0" algn="l">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Corrigir desafios </a:t>
            </a:r>
            <a:r>
              <a:rPr b="1" lang="pt-BR" sz="1300">
                <a:solidFill>
                  <a:srgbClr val="DEFC52"/>
                </a:solidFill>
                <a:latin typeface="DM Sans"/>
                <a:ea typeface="DM Sans"/>
                <a:cs typeface="DM Sans"/>
                <a:sym typeface="DM Sans"/>
              </a:rPr>
              <a:t>complementares</a:t>
            </a:r>
            <a:r>
              <a:rPr lang="pt-BR" sz="1300">
                <a:solidFill>
                  <a:schemeClr val="lt1"/>
                </a:solidFill>
                <a:latin typeface="DM Sans"/>
                <a:ea typeface="DM Sans"/>
                <a:cs typeface="DM Sans"/>
                <a:sym typeface="DM Sans"/>
              </a:rPr>
              <a:t>;</a:t>
            </a:r>
            <a:endParaRPr sz="1300">
              <a:solidFill>
                <a:schemeClr val="lt1"/>
              </a:solidFill>
              <a:latin typeface="DM Sans"/>
              <a:ea typeface="DM Sans"/>
              <a:cs typeface="DM Sans"/>
              <a:sym typeface="DM Sans"/>
            </a:endParaRPr>
          </a:p>
          <a:p>
            <a:pPr indent="0" lvl="0" marL="457200" rtl="0" algn="l">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Resolver questões administrativas,</a:t>
            </a:r>
            <a:br>
              <a:rPr lang="pt-BR" sz="1300">
                <a:solidFill>
                  <a:schemeClr val="lt1"/>
                </a:solidFill>
                <a:latin typeface="DM Sans"/>
                <a:ea typeface="DM Sans"/>
                <a:cs typeface="DM Sans"/>
                <a:sym typeface="DM Sans"/>
              </a:rPr>
            </a:br>
            <a:r>
              <a:rPr lang="pt-BR" sz="1300">
                <a:solidFill>
                  <a:schemeClr val="lt1"/>
                </a:solidFill>
                <a:latin typeface="DM Sans"/>
                <a:ea typeface="DM Sans"/>
                <a:cs typeface="DM Sans"/>
                <a:sym typeface="DM Sans"/>
              </a:rPr>
              <a:t>que envolvem plataforma ou Coderbolsa - isso é tratado com o time de Experiência do Estudante :)</a:t>
            </a:r>
            <a:endParaRPr sz="1300">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8"/>
          <p:cNvSpPr txBox="1"/>
          <p:nvPr/>
        </p:nvSpPr>
        <p:spPr>
          <a:xfrm>
            <a:off x="0" y="213315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rgbClr val="111111"/>
                </a:solidFill>
                <a:latin typeface="DM Sans"/>
                <a:ea typeface="DM Sans"/>
                <a:cs typeface="DM Sans"/>
                <a:sym typeface="DM Sans"/>
              </a:rPr>
              <a:t>Feedbacks</a:t>
            </a:r>
            <a:endParaRPr b="1" sz="5000">
              <a:solidFill>
                <a:srgbClr val="11111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89"/>
          <p:cNvSpPr txBox="1"/>
          <p:nvPr/>
        </p:nvSpPr>
        <p:spPr>
          <a:xfrm>
            <a:off x="960487" y="861650"/>
            <a:ext cx="7223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3600">
                <a:solidFill>
                  <a:schemeClr val="lt1"/>
                </a:solidFill>
                <a:latin typeface="DM Sans"/>
                <a:ea typeface="DM Sans"/>
                <a:cs typeface="DM Sans"/>
                <a:sym typeface="DM Sans"/>
              </a:rPr>
              <a:t>Qual a importância</a:t>
            </a:r>
            <a:endParaRPr b="1" sz="3600">
              <a:solidFill>
                <a:schemeClr val="lt1"/>
              </a:solidFill>
              <a:latin typeface="DM Sans"/>
              <a:ea typeface="DM Sans"/>
              <a:cs typeface="DM Sans"/>
              <a:sym typeface="DM Sans"/>
            </a:endParaRPr>
          </a:p>
          <a:p>
            <a:pPr indent="0" lvl="0" marL="0" rtl="0" algn="ctr">
              <a:spcBef>
                <a:spcPts val="0"/>
              </a:spcBef>
              <a:spcAft>
                <a:spcPts val="0"/>
              </a:spcAft>
              <a:buNone/>
            </a:pPr>
            <a:r>
              <a:rPr b="1" lang="pt-BR" sz="3600">
                <a:solidFill>
                  <a:schemeClr val="lt1"/>
                </a:solidFill>
                <a:latin typeface="DM Sans"/>
                <a:ea typeface="DM Sans"/>
                <a:cs typeface="DM Sans"/>
                <a:sym typeface="DM Sans"/>
              </a:rPr>
              <a:t>de preencher o </a:t>
            </a:r>
            <a:r>
              <a:rPr b="1" lang="pt-BR" sz="3600">
                <a:solidFill>
                  <a:srgbClr val="EAFF6A"/>
                </a:solidFill>
                <a:latin typeface="DM Sans"/>
                <a:ea typeface="DM Sans"/>
                <a:cs typeface="DM Sans"/>
                <a:sym typeface="DM Sans"/>
              </a:rPr>
              <a:t>feedback?</a:t>
            </a:r>
            <a:endParaRPr b="1" sz="3600">
              <a:solidFill>
                <a:srgbClr val="EAFF6A"/>
              </a:solidFill>
              <a:latin typeface="DM Sans"/>
              <a:ea typeface="DM Sans"/>
              <a:cs typeface="DM Sans"/>
              <a:sym typeface="DM Sans"/>
            </a:endParaRPr>
          </a:p>
        </p:txBody>
      </p:sp>
      <p:pic>
        <p:nvPicPr>
          <p:cNvPr id="554" name="Google Shape;554;p89"/>
          <p:cNvPicPr preferRelativeResize="0"/>
          <p:nvPr/>
        </p:nvPicPr>
        <p:blipFill>
          <a:blip r:embed="rId4">
            <a:alphaModFix/>
          </a:blip>
          <a:stretch>
            <a:fillRect/>
          </a:stretch>
        </p:blipFill>
        <p:spPr>
          <a:xfrm>
            <a:off x="1768075" y="2230850"/>
            <a:ext cx="5706076" cy="2212225"/>
          </a:xfrm>
          <a:prstGeom prst="rect">
            <a:avLst/>
          </a:prstGeom>
          <a:noFill/>
          <a:ln>
            <a:noFill/>
          </a:ln>
        </p:spPr>
      </p:pic>
      <p:sp>
        <p:nvSpPr>
          <p:cNvPr id="555" name="Google Shape;555;p89"/>
          <p:cNvSpPr txBox="1"/>
          <p:nvPr/>
        </p:nvSpPr>
        <p:spPr>
          <a:xfrm>
            <a:off x="2609875" y="2408775"/>
            <a:ext cx="4613100" cy="2015700"/>
          </a:xfrm>
          <a:prstGeom prst="rect">
            <a:avLst/>
          </a:prstGeom>
          <a:noFill/>
          <a:ln>
            <a:noFill/>
          </a:ln>
        </p:spPr>
        <p:txBody>
          <a:bodyPr anchorCtr="0" anchor="t" bIns="91425" lIns="91425" spcFirstLastPara="1" rIns="91425" wrap="square" tIns="91425">
            <a:spAutoFit/>
          </a:bodyPr>
          <a:lstStyle/>
          <a:p>
            <a:pPr indent="0" lvl="0" marL="89999" rtl="0" algn="l">
              <a:lnSpc>
                <a:spcPct val="115000"/>
              </a:lnSpc>
              <a:spcBef>
                <a:spcPts val="0"/>
              </a:spcBef>
              <a:spcAft>
                <a:spcPts val="0"/>
              </a:spcAft>
              <a:buNone/>
            </a:pPr>
            <a:r>
              <a:rPr b="1" lang="pt-BR" sz="1350">
                <a:solidFill>
                  <a:srgbClr val="EAFF6A"/>
                </a:solidFill>
                <a:latin typeface="DM Sans"/>
                <a:ea typeface="DM Sans"/>
                <a:cs typeface="DM Sans"/>
                <a:sym typeface="DM Sans"/>
              </a:rPr>
              <a:t>É habilitado após a aula</a:t>
            </a:r>
            <a:endParaRPr b="1" sz="1350">
              <a:solidFill>
                <a:srgbClr val="EAFF6A"/>
              </a:solidFill>
              <a:latin typeface="DM Sans"/>
              <a:ea typeface="DM Sans"/>
              <a:cs typeface="DM Sans"/>
              <a:sym typeface="DM Sans"/>
            </a:endParaRPr>
          </a:p>
          <a:p>
            <a:pPr indent="0" lvl="0" marL="0" rtl="0" algn="l">
              <a:lnSpc>
                <a:spcPct val="115000"/>
              </a:lnSpc>
              <a:spcBef>
                <a:spcPts val="0"/>
              </a:spcBef>
              <a:spcAft>
                <a:spcPts val="0"/>
              </a:spcAft>
              <a:buNone/>
            </a:pPr>
            <a:r>
              <a:t/>
            </a:r>
            <a:endParaRPr sz="1200">
              <a:solidFill>
                <a:srgbClr val="C4C4C4"/>
              </a:solidFill>
              <a:latin typeface="DM Sans"/>
              <a:ea typeface="DM Sans"/>
              <a:cs typeface="DM Sans"/>
              <a:sym typeface="DM Sans"/>
            </a:endParaRPr>
          </a:p>
          <a:p>
            <a:pPr indent="-265725" lvl="0" marL="360000" rtl="0" algn="l">
              <a:lnSpc>
                <a:spcPct val="115000"/>
              </a:lnSpc>
              <a:spcBef>
                <a:spcPts val="0"/>
              </a:spcBef>
              <a:spcAft>
                <a:spcPts val="0"/>
              </a:spcAft>
              <a:buClr>
                <a:srgbClr val="D9D9D9"/>
              </a:buClr>
              <a:buSzPts val="1350"/>
              <a:buFont typeface="DM Sans"/>
              <a:buChar char="-"/>
            </a:pPr>
            <a:r>
              <a:rPr lang="pt-BR" sz="1350">
                <a:solidFill>
                  <a:srgbClr val="D9D9D9"/>
                </a:solidFill>
                <a:latin typeface="DM Sans"/>
                <a:ea typeface="DM Sans"/>
                <a:cs typeface="DM Sans"/>
                <a:sym typeface="DM Sans"/>
              </a:rPr>
              <a:t>Através dele é possível avaliar professor, tutor, conteúdo, plataforma e chat.</a:t>
            </a:r>
            <a:endParaRPr sz="1350">
              <a:solidFill>
                <a:srgbClr val="D9D9D9"/>
              </a:solidFill>
              <a:latin typeface="DM Sans"/>
              <a:ea typeface="DM Sans"/>
              <a:cs typeface="DM Sans"/>
              <a:sym typeface="DM Sans"/>
            </a:endParaRPr>
          </a:p>
          <a:p>
            <a:pPr indent="-265725" lvl="0" marL="360000" rtl="0" algn="l">
              <a:lnSpc>
                <a:spcPct val="115000"/>
              </a:lnSpc>
              <a:spcBef>
                <a:spcPts val="0"/>
              </a:spcBef>
              <a:spcAft>
                <a:spcPts val="0"/>
              </a:spcAft>
              <a:buClr>
                <a:srgbClr val="D9D9D9"/>
              </a:buClr>
              <a:buSzPts val="1350"/>
              <a:buFont typeface="DM Sans"/>
              <a:buChar char="-"/>
            </a:pPr>
            <a:r>
              <a:rPr lang="pt-BR" sz="1350">
                <a:solidFill>
                  <a:srgbClr val="D9D9D9"/>
                </a:solidFill>
                <a:latin typeface="DM Sans"/>
                <a:ea typeface="DM Sans"/>
                <a:cs typeface="DM Sans"/>
                <a:sym typeface="DM Sans"/>
              </a:rPr>
              <a:t>Permite que possamos agir enquanto a experiência está acontecendo.</a:t>
            </a:r>
            <a:endParaRPr sz="1350">
              <a:solidFill>
                <a:srgbClr val="D9D9D9"/>
              </a:solidFill>
              <a:latin typeface="DM Sans"/>
              <a:ea typeface="DM Sans"/>
              <a:cs typeface="DM Sans"/>
              <a:sym typeface="DM Sans"/>
            </a:endParaRPr>
          </a:p>
          <a:p>
            <a:pPr indent="-265725" lvl="0" marL="360000" rtl="0" algn="l">
              <a:lnSpc>
                <a:spcPct val="115000"/>
              </a:lnSpc>
              <a:spcBef>
                <a:spcPts val="0"/>
              </a:spcBef>
              <a:spcAft>
                <a:spcPts val="0"/>
              </a:spcAft>
              <a:buClr>
                <a:srgbClr val="D9D9D9"/>
              </a:buClr>
              <a:buSzPts val="1350"/>
              <a:buFont typeface="DM Sans"/>
              <a:buChar char="-"/>
            </a:pPr>
            <a:r>
              <a:rPr lang="pt-BR" sz="1350">
                <a:solidFill>
                  <a:srgbClr val="D9D9D9"/>
                </a:solidFill>
                <a:latin typeface="DM Sans"/>
                <a:ea typeface="DM Sans"/>
                <a:cs typeface="DM Sans"/>
                <a:sym typeface="DM Sans"/>
              </a:rPr>
              <a:t>Soma pontos no Top 10.</a:t>
            </a:r>
            <a:endParaRPr sz="1350">
              <a:solidFill>
                <a:srgbClr val="D9D9D9"/>
              </a:solidFill>
              <a:latin typeface="DM Sans"/>
              <a:ea typeface="DM Sans"/>
              <a:cs typeface="DM Sans"/>
              <a:sym typeface="DM Sans"/>
            </a:endParaRPr>
          </a:p>
          <a:p>
            <a:pPr indent="-95250" lvl="0" marL="360000" rtl="0" algn="l">
              <a:lnSpc>
                <a:spcPct val="115000"/>
              </a:lnSpc>
              <a:spcBef>
                <a:spcPts val="0"/>
              </a:spcBef>
              <a:spcAft>
                <a:spcPts val="0"/>
              </a:spcAft>
              <a:buNone/>
            </a:pPr>
            <a:r>
              <a:rPr lang="pt-BR" sz="1200">
                <a:solidFill>
                  <a:srgbClr val="D9D9D9"/>
                </a:solidFill>
                <a:latin typeface="DM Sans"/>
                <a:ea typeface="DM Sans"/>
                <a:cs typeface="DM Sans"/>
                <a:sym typeface="DM Sans"/>
              </a:rPr>
              <a:t> </a:t>
            </a:r>
            <a:endParaRPr sz="1200">
              <a:solidFill>
                <a:srgbClr val="D9D9D9"/>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0"/>
          <p:cNvSpPr txBox="1"/>
          <p:nvPr/>
        </p:nvSpPr>
        <p:spPr>
          <a:xfrm>
            <a:off x="0" y="213315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rgbClr val="111111"/>
                </a:solidFill>
                <a:latin typeface="DM Sans"/>
                <a:ea typeface="DM Sans"/>
                <a:cs typeface="DM Sans"/>
                <a:sym typeface="DM Sans"/>
              </a:rPr>
              <a:t>Canais de comunicação</a:t>
            </a:r>
            <a:endParaRPr b="1" sz="5000">
              <a:solidFill>
                <a:srgbClr val="11111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1"/>
          <p:cNvSpPr/>
          <p:nvPr/>
        </p:nvSpPr>
        <p:spPr>
          <a:xfrm>
            <a:off x="473350" y="1055175"/>
            <a:ext cx="60483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Canais de comunicação</a:t>
            </a:r>
            <a:endParaRPr b="1" sz="4000">
              <a:solidFill>
                <a:schemeClr val="dk1"/>
              </a:solidFill>
              <a:latin typeface="DM Sans"/>
              <a:ea typeface="DM Sans"/>
              <a:cs typeface="DM Sans"/>
              <a:sym typeface="DM Sans"/>
            </a:endParaRPr>
          </a:p>
        </p:txBody>
      </p:sp>
      <p:sp>
        <p:nvSpPr>
          <p:cNvPr id="567" name="Google Shape;567;p91"/>
          <p:cNvSpPr txBox="1"/>
          <p:nvPr/>
        </p:nvSpPr>
        <p:spPr>
          <a:xfrm>
            <a:off x="473350" y="1506700"/>
            <a:ext cx="6874500" cy="7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Professores, tutores e colegas:</a:t>
            </a:r>
            <a:r>
              <a:rPr lang="pt-BR">
                <a:latin typeface="DM Sans"/>
                <a:ea typeface="DM Sans"/>
                <a:cs typeface="DM Sans"/>
                <a:sym typeface="DM Sans"/>
              </a:rPr>
              <a:t> chat da plataforma</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lang="pt-BR" sz="1200">
                <a:latin typeface="DM Sans"/>
                <a:ea typeface="DM Sans"/>
                <a:cs typeface="DM Sans"/>
                <a:sym typeface="DM Sans"/>
              </a:rPr>
              <a:t>Para dúvidas sobre conteúdo, grupos, desafios, prazos e materiais disponibilizados.</a:t>
            </a:r>
            <a:endParaRPr sz="1200">
              <a:latin typeface="DM Sans"/>
              <a:ea typeface="DM Sans"/>
              <a:cs typeface="DM Sans"/>
              <a:sym typeface="DM Sans"/>
            </a:endParaRPr>
          </a:p>
        </p:txBody>
      </p:sp>
      <p:sp>
        <p:nvSpPr>
          <p:cNvPr id="568" name="Google Shape;568;p91"/>
          <p:cNvSpPr txBox="1"/>
          <p:nvPr/>
        </p:nvSpPr>
        <p:spPr>
          <a:xfrm>
            <a:off x="473350" y="2730400"/>
            <a:ext cx="5776200" cy="14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DM Sans"/>
                <a:ea typeface="DM Sans"/>
                <a:cs typeface="DM Sans"/>
                <a:sym typeface="DM Sans"/>
              </a:rPr>
              <a:t>Time de Experiência do estudante Coderhouse: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rgbClr val="000000"/>
              </a:buClr>
              <a:buSzPts val="1100"/>
              <a:buFont typeface="Arial"/>
              <a:buNone/>
            </a:pPr>
            <a:r>
              <a:rPr lang="pt-BR" sz="1200">
                <a:latin typeface="DM Sans"/>
                <a:ea typeface="DM Sans"/>
                <a:cs typeface="DM Sans"/>
                <a:sym typeface="DM Sans"/>
              </a:rPr>
              <a:t>Para problemas com a plataforma, CoderBolsa, justificativas de ausência, mudança de turma, cancelamentos.</a:t>
            </a:r>
            <a:endParaRPr sz="1200">
              <a:latin typeface="DM Sans"/>
              <a:ea typeface="DM Sans"/>
              <a:cs typeface="DM Sans"/>
              <a:sym typeface="DM Sans"/>
            </a:endParaRPr>
          </a:p>
        </p:txBody>
      </p:sp>
      <p:pic>
        <p:nvPicPr>
          <p:cNvPr id="569" name="Google Shape;569;p91"/>
          <p:cNvPicPr preferRelativeResize="0"/>
          <p:nvPr/>
        </p:nvPicPr>
        <p:blipFill>
          <a:blip r:embed="rId3">
            <a:alphaModFix/>
          </a:blip>
          <a:stretch>
            <a:fillRect/>
          </a:stretch>
        </p:blipFill>
        <p:spPr>
          <a:xfrm>
            <a:off x="2550425" y="3097325"/>
            <a:ext cx="302450" cy="302450"/>
          </a:xfrm>
          <a:prstGeom prst="rect">
            <a:avLst/>
          </a:prstGeom>
          <a:noFill/>
          <a:ln>
            <a:noFill/>
          </a:ln>
        </p:spPr>
      </p:pic>
      <p:sp>
        <p:nvSpPr>
          <p:cNvPr id="570" name="Google Shape;570;p91">
            <a:hlinkClick r:id="rId4"/>
          </p:cNvPr>
          <p:cNvSpPr txBox="1"/>
          <p:nvPr/>
        </p:nvSpPr>
        <p:spPr>
          <a:xfrm>
            <a:off x="866800" y="3071550"/>
            <a:ext cx="14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latin typeface="DM Sans"/>
                <a:ea typeface="DM Sans"/>
                <a:cs typeface="DM Sans"/>
                <a:sym typeface="DM Sans"/>
              </a:rPr>
              <a:t>WhatsApp</a:t>
            </a:r>
            <a:endParaRPr sz="1200">
              <a:latin typeface="DM Sans"/>
              <a:ea typeface="DM Sans"/>
              <a:cs typeface="DM Sans"/>
              <a:sym typeface="DM Sans"/>
            </a:endParaRPr>
          </a:p>
        </p:txBody>
      </p:sp>
      <p:sp>
        <p:nvSpPr>
          <p:cNvPr id="571" name="Google Shape;571;p91"/>
          <p:cNvSpPr txBox="1"/>
          <p:nvPr/>
        </p:nvSpPr>
        <p:spPr>
          <a:xfrm>
            <a:off x="2852875" y="3071550"/>
            <a:ext cx="250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latin typeface="DM Sans"/>
                <a:ea typeface="DM Sans"/>
                <a:cs typeface="DM Sans"/>
                <a:sym typeface="DM Sans"/>
              </a:rPr>
              <a:t>estudantes@coderhouse.com</a:t>
            </a:r>
            <a:endParaRPr sz="1200">
              <a:latin typeface="DM Sans"/>
              <a:ea typeface="DM Sans"/>
              <a:cs typeface="DM Sans"/>
              <a:sym typeface="DM Sans"/>
            </a:endParaRPr>
          </a:p>
        </p:txBody>
      </p:sp>
      <p:pic>
        <p:nvPicPr>
          <p:cNvPr id="572" name="Google Shape;572;p91"/>
          <p:cNvPicPr preferRelativeResize="0"/>
          <p:nvPr/>
        </p:nvPicPr>
        <p:blipFill>
          <a:blip r:embed="rId5">
            <a:alphaModFix/>
          </a:blip>
          <a:stretch>
            <a:fillRect/>
          </a:stretch>
        </p:blipFill>
        <p:spPr>
          <a:xfrm>
            <a:off x="616544" y="3084750"/>
            <a:ext cx="302450" cy="2993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Introdução a Programação </a:t>
            </a:r>
            <a:endParaRPr b="1" sz="4000">
              <a:solidFill>
                <a:srgbClr val="EAFF6A"/>
              </a:solidFill>
              <a:latin typeface="DM Sans"/>
              <a:ea typeface="DM Sans"/>
              <a:cs typeface="DM Sans"/>
              <a:sym typeface="DM Sans"/>
            </a:endParaRPr>
          </a:p>
        </p:txBody>
      </p:sp>
      <p:sp>
        <p:nvSpPr>
          <p:cNvPr id="578" name="Google Shape;578;p9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01.</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584" name="Google Shape;584;p9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585" name="Google Shape;585;p93"/>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Conhecer </a:t>
            </a:r>
            <a:r>
              <a:rPr lang="pt-BR" sz="1350">
                <a:solidFill>
                  <a:schemeClr val="lt1"/>
                </a:solidFill>
                <a:latin typeface="DM Sans"/>
                <a:ea typeface="DM Sans"/>
                <a:cs typeface="DM Sans"/>
                <a:sym typeface="DM Sans"/>
              </a:rPr>
              <a:t>o que é Programação e a sua história.</a:t>
            </a:r>
            <a:endParaRPr sz="1350">
              <a:solidFill>
                <a:schemeClr val="lt1"/>
              </a:solidFill>
              <a:latin typeface="DM Sans"/>
              <a:ea typeface="DM Sans"/>
              <a:cs typeface="DM Sans"/>
              <a:sym typeface="DM Sans"/>
            </a:endParaRPr>
          </a:p>
        </p:txBody>
      </p:sp>
      <p:pic>
        <p:nvPicPr>
          <p:cNvPr id="586" name="Google Shape;586;p93"/>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587" name="Google Shape;587;p93"/>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Compreender </a:t>
            </a:r>
            <a:r>
              <a:rPr lang="pt-BR" sz="1350">
                <a:solidFill>
                  <a:schemeClr val="lt1"/>
                </a:solidFill>
                <a:latin typeface="DM Sans"/>
                <a:ea typeface="DM Sans"/>
                <a:cs typeface="DM Sans"/>
                <a:sym typeface="DM Sans"/>
              </a:rPr>
              <a:t>o mercado, atualidades e tendências da programação em dados.</a:t>
            </a:r>
            <a:endParaRPr sz="1350">
              <a:solidFill>
                <a:schemeClr val="lt1"/>
              </a:solidFill>
              <a:latin typeface="DM Sans"/>
              <a:ea typeface="DM Sans"/>
              <a:cs typeface="DM Sans"/>
              <a:sym typeface="DM Sans"/>
            </a:endParaRPr>
          </a:p>
        </p:txBody>
      </p:sp>
      <p:pic>
        <p:nvPicPr>
          <p:cNvPr id="588" name="Google Shape;588;p93"/>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589" name="Google Shape;589;p93"/>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Criação </a:t>
            </a:r>
            <a:r>
              <a:rPr lang="pt-BR" sz="1350">
                <a:solidFill>
                  <a:schemeClr val="lt1"/>
                </a:solidFill>
                <a:latin typeface="DM Sans"/>
                <a:ea typeface="DM Sans"/>
                <a:cs typeface="DM Sans"/>
                <a:sym typeface="DM Sans"/>
              </a:rPr>
              <a:t>de um programa Hello World.</a:t>
            </a:r>
            <a:endParaRPr b="1" sz="1350">
              <a:solidFill>
                <a:schemeClr val="lt1"/>
              </a:solidFill>
              <a:latin typeface="DM Sans"/>
              <a:ea typeface="DM Sans"/>
              <a:cs typeface="DM Sans"/>
              <a:sym typeface="DM Sans"/>
            </a:endParaRPr>
          </a:p>
        </p:txBody>
      </p:sp>
      <p:sp>
        <p:nvSpPr>
          <p:cNvPr id="590" name="Google Shape;590;p93"/>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cxnSp>
        <p:nvCxnSpPr>
          <p:cNvPr id="591" name="Google Shape;591;p93"/>
          <p:cNvCxnSpPr>
            <a:stCxn id="584" idx="2"/>
            <a:endCxn id="586"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592" name="Google Shape;592;p93"/>
          <p:cNvCxnSpPr>
            <a:stCxn id="586" idx="2"/>
            <a:endCxn id="588"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4"/>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chemeClr val="lt1"/>
                </a:solidFill>
                <a:latin typeface="DM Sans"/>
                <a:ea typeface="DM Sans"/>
                <a:cs typeface="DM Sans"/>
                <a:sym typeface="DM Sans"/>
              </a:rPr>
              <a:t>História da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Programação</a:t>
            </a:r>
            <a:endParaRPr b="1" sz="4000">
              <a:solidFill>
                <a:srgbClr val="EAFF6A"/>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95"/>
          <p:cNvPicPr preferRelativeResize="0"/>
          <p:nvPr/>
        </p:nvPicPr>
        <p:blipFill>
          <a:blip r:embed="rId3">
            <a:alphaModFix/>
          </a:blip>
          <a:stretch>
            <a:fillRect/>
          </a:stretch>
        </p:blipFill>
        <p:spPr>
          <a:xfrm>
            <a:off x="5712875" y="468275"/>
            <a:ext cx="2923973" cy="4118750"/>
          </a:xfrm>
          <a:prstGeom prst="rect">
            <a:avLst/>
          </a:prstGeom>
          <a:noFill/>
          <a:ln>
            <a:noFill/>
          </a:ln>
        </p:spPr>
      </p:pic>
      <p:sp>
        <p:nvSpPr>
          <p:cNvPr id="603" name="Google Shape;603;p9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604" name="Google Shape;604;p95"/>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história da programação remonta ao século XIX, com a criação de máquinas analíticas por </a:t>
            </a:r>
            <a:r>
              <a:rPr lang="pt-BR" sz="1350">
                <a:highlight>
                  <a:srgbClr val="EAFF6A"/>
                </a:highlight>
                <a:latin typeface="DM Sans"/>
                <a:ea typeface="DM Sans"/>
                <a:cs typeface="DM Sans"/>
                <a:sym typeface="DM Sans"/>
              </a:rPr>
              <a:t>Charles Babbage </a:t>
            </a:r>
            <a:r>
              <a:rPr lang="pt-BR" sz="1350">
                <a:latin typeface="DM Sans"/>
                <a:ea typeface="DM Sans"/>
                <a:cs typeface="DM Sans"/>
                <a:sym typeface="DM Sans"/>
              </a:rPr>
              <a:t>e </a:t>
            </a:r>
            <a:r>
              <a:rPr lang="pt-BR" sz="1350">
                <a:highlight>
                  <a:srgbClr val="EAFF6A"/>
                </a:highlight>
                <a:latin typeface="DM Sans"/>
                <a:ea typeface="DM Sans"/>
                <a:cs typeface="DM Sans"/>
                <a:sym typeface="DM Sans"/>
              </a:rPr>
              <a:t>Ada Lovelace</a:t>
            </a:r>
            <a:r>
              <a:rPr lang="pt-BR" sz="1350">
                <a:latin typeface="DM Sans"/>
                <a:ea typeface="DM Sans"/>
                <a:cs typeface="DM Sans"/>
                <a:sym typeface="DM Sans"/>
              </a:rPr>
              <a:t>. No entanto, a programação moderna começou a tomar forma durante a década de 1940, com o desenvolvimento dos primeiros computadores eletrônicos.</a:t>
            </a:r>
            <a:endParaRPr sz="1350">
              <a:latin typeface="DM Sans"/>
              <a:ea typeface="DM Sans"/>
              <a:cs typeface="DM Sans"/>
              <a:sym typeface="DM Sans"/>
            </a:endParaRPr>
          </a:p>
        </p:txBody>
      </p:sp>
      <p:sp>
        <p:nvSpPr>
          <p:cNvPr id="605" name="Google Shape;605;p95"/>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chemeClr val="dk1"/>
                </a:solidFill>
                <a:latin typeface="DM Sans"/>
                <a:ea typeface="DM Sans"/>
                <a:cs typeface="DM Sans"/>
                <a:sym typeface="DM Sans"/>
              </a:rPr>
              <a:t>TROCAR POR IMAGEM</a:t>
            </a:r>
            <a:endParaRPr sz="1350">
              <a:latin typeface="DM Sans"/>
              <a:ea typeface="DM Sans"/>
              <a:cs typeface="DM Sans"/>
              <a:sym typeface="DM Sans"/>
            </a:endParaRPr>
          </a:p>
        </p:txBody>
      </p:sp>
      <p:pic>
        <p:nvPicPr>
          <p:cNvPr id="606" name="Google Shape;606;p95"/>
          <p:cNvPicPr preferRelativeResize="0"/>
          <p:nvPr/>
        </p:nvPicPr>
        <p:blipFill>
          <a:blip r:embed="rId4">
            <a:alphaModFix/>
          </a:blip>
          <a:stretch>
            <a:fillRect/>
          </a:stretch>
        </p:blipFill>
        <p:spPr>
          <a:xfrm>
            <a:off x="5712875" y="0"/>
            <a:ext cx="3431124" cy="4269504"/>
          </a:xfrm>
          <a:prstGeom prst="rect">
            <a:avLst/>
          </a:prstGeom>
          <a:noFill/>
          <a:ln>
            <a:noFill/>
          </a:ln>
        </p:spPr>
      </p:pic>
      <p:pic>
        <p:nvPicPr>
          <p:cNvPr id="607" name="Google Shape;607;p95"/>
          <p:cNvPicPr preferRelativeResize="0"/>
          <p:nvPr/>
        </p:nvPicPr>
        <p:blipFill>
          <a:blip r:embed="rId5">
            <a:alphaModFix/>
          </a:blip>
          <a:stretch>
            <a:fillRect/>
          </a:stretch>
        </p:blipFill>
        <p:spPr>
          <a:xfrm>
            <a:off x="5712875" y="2571760"/>
            <a:ext cx="3431124" cy="4494759"/>
          </a:xfrm>
          <a:prstGeom prst="rect">
            <a:avLst/>
          </a:prstGeom>
          <a:noFill/>
          <a:ln>
            <a:noFill/>
          </a:ln>
        </p:spPr>
      </p:pic>
      <p:pic>
        <p:nvPicPr>
          <p:cNvPr id="608" name="Google Shape;608;p95"/>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69"/>
          <p:cNvSpPr txBox="1"/>
          <p:nvPr/>
        </p:nvSpPr>
        <p:spPr>
          <a:xfrm>
            <a:off x="218175" y="836375"/>
            <a:ext cx="8248200" cy="10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3900">
                <a:solidFill>
                  <a:schemeClr val="lt1"/>
                </a:solidFill>
                <a:latin typeface="Helvetica Neue"/>
                <a:ea typeface="Helvetica Neue"/>
                <a:cs typeface="Helvetica Neue"/>
                <a:sym typeface="Helvetica Neue"/>
              </a:rPr>
              <a:t>Apresentação </a:t>
            </a:r>
            <a:r>
              <a:rPr b="1" lang="pt-BR" sz="3900">
                <a:solidFill>
                  <a:schemeClr val="accent6"/>
                </a:solidFill>
                <a:latin typeface="Helvetica Neue"/>
                <a:ea typeface="Helvetica Neue"/>
                <a:cs typeface="Helvetica Neue"/>
                <a:sym typeface="Helvetica Neue"/>
              </a:rPr>
              <a:t>da equipe</a:t>
            </a:r>
            <a:endParaRPr b="1" sz="3900">
              <a:solidFill>
                <a:schemeClr val="accent6"/>
              </a:solidFill>
              <a:latin typeface="Helvetica Neue"/>
              <a:ea typeface="Helvetica Neue"/>
              <a:cs typeface="Helvetica Neue"/>
              <a:sym typeface="Helvetica Neue"/>
            </a:endParaRPr>
          </a:p>
        </p:txBody>
      </p:sp>
      <p:sp>
        <p:nvSpPr>
          <p:cNvPr id="223" name="Google Shape;223;p69"/>
          <p:cNvSpPr txBox="1"/>
          <p:nvPr/>
        </p:nvSpPr>
        <p:spPr>
          <a:xfrm>
            <a:off x="133300" y="141175"/>
            <a:ext cx="3642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lt1"/>
                </a:solidFill>
                <a:latin typeface="DM Sans"/>
                <a:ea typeface="DM Sans"/>
                <a:cs typeface="DM Sans"/>
                <a:sym typeface="DM Sans"/>
              </a:rPr>
              <a:t>TURMA </a:t>
            </a:r>
            <a:r>
              <a:rPr b="1" lang="pt-BR" sz="1350">
                <a:solidFill>
                  <a:schemeClr val="lt1"/>
                </a:solidFill>
                <a:latin typeface="DM Sans"/>
                <a:ea typeface="DM Sans"/>
                <a:cs typeface="DM Sans"/>
                <a:sym typeface="DM Sans"/>
              </a:rPr>
              <a:t>N° 54325</a:t>
            </a:r>
            <a:endParaRPr>
              <a:solidFill>
                <a:schemeClr val="lt1"/>
              </a:solidFill>
              <a:latin typeface="DM Sans"/>
              <a:ea typeface="DM Sans"/>
              <a:cs typeface="DM Sans"/>
              <a:sym typeface="DM Sans"/>
            </a:endParaRPr>
          </a:p>
        </p:txBody>
      </p:sp>
      <p:grpSp>
        <p:nvGrpSpPr>
          <p:cNvPr id="224" name="Google Shape;224;p69"/>
          <p:cNvGrpSpPr/>
          <p:nvPr/>
        </p:nvGrpSpPr>
        <p:grpSpPr>
          <a:xfrm>
            <a:off x="2753387" y="2203875"/>
            <a:ext cx="3177774" cy="1906050"/>
            <a:chOff x="319275" y="2418250"/>
            <a:chExt cx="3177774" cy="1906050"/>
          </a:xfrm>
        </p:grpSpPr>
        <p:grpSp>
          <p:nvGrpSpPr>
            <p:cNvPr id="225" name="Google Shape;225;p69"/>
            <p:cNvGrpSpPr/>
            <p:nvPr/>
          </p:nvGrpSpPr>
          <p:grpSpPr>
            <a:xfrm>
              <a:off x="319275" y="2418250"/>
              <a:ext cx="1701600" cy="1906050"/>
              <a:chOff x="218175" y="2575025"/>
              <a:chExt cx="1701600" cy="1906050"/>
            </a:xfrm>
          </p:grpSpPr>
          <p:sp>
            <p:nvSpPr>
              <p:cNvPr id="226" name="Google Shape;226;p69"/>
              <p:cNvSpPr/>
              <p:nvPr/>
            </p:nvSpPr>
            <p:spPr>
              <a:xfrm>
                <a:off x="218175" y="2575025"/>
                <a:ext cx="1274100" cy="12741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Foto</a:t>
                </a:r>
                <a:endParaRPr/>
              </a:p>
            </p:txBody>
          </p:sp>
          <p:grpSp>
            <p:nvGrpSpPr>
              <p:cNvPr id="227" name="Google Shape;227;p69"/>
              <p:cNvGrpSpPr/>
              <p:nvPr/>
            </p:nvGrpSpPr>
            <p:grpSpPr>
              <a:xfrm>
                <a:off x="218175" y="3923375"/>
                <a:ext cx="1701600" cy="557700"/>
                <a:chOff x="218175" y="3923375"/>
                <a:chExt cx="1701600" cy="557700"/>
              </a:xfrm>
            </p:grpSpPr>
            <p:sp>
              <p:nvSpPr>
                <p:cNvPr id="228" name="Google Shape;228;p69"/>
                <p:cNvSpPr txBox="1"/>
                <p:nvPr/>
              </p:nvSpPr>
              <p:spPr>
                <a:xfrm>
                  <a:off x="218175" y="3923375"/>
                  <a:ext cx="1701600" cy="55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1500">
                      <a:solidFill>
                        <a:schemeClr val="lt1"/>
                      </a:solidFill>
                      <a:latin typeface="Helvetica Neue Light"/>
                      <a:ea typeface="Helvetica Neue Light"/>
                      <a:cs typeface="Helvetica Neue Light"/>
                      <a:sym typeface="Helvetica Neue Light"/>
                    </a:rPr>
                    <a:t>Rafael Ceregatti</a:t>
                  </a:r>
                  <a:r>
                    <a:rPr b="0" i="0" lang="pt-BR" sz="1500" u="none" cap="none" strike="noStrike">
                      <a:solidFill>
                        <a:schemeClr val="lt1"/>
                      </a:solidFill>
                      <a:latin typeface="Helvetica Neue Light"/>
                      <a:ea typeface="Helvetica Neue Light"/>
                      <a:cs typeface="Helvetica Neue Light"/>
                      <a:sym typeface="Helvetica Neue Light"/>
                    </a:rPr>
                    <a:t> </a:t>
                  </a:r>
                  <a:r>
                    <a:rPr b="1" i="0" lang="pt-BR" sz="1200" u="none" cap="none" strike="noStrike">
                      <a:solidFill>
                        <a:schemeClr val="lt1"/>
                      </a:solidFill>
                      <a:latin typeface="Helvetica Neue"/>
                      <a:ea typeface="Helvetica Neue"/>
                      <a:cs typeface="Helvetica Neue"/>
                      <a:sym typeface="Helvetica Neue"/>
                    </a:rPr>
                    <a:t>professor</a:t>
                  </a:r>
                  <a:endParaRPr b="1" i="0" sz="1200" u="none" cap="none" strike="noStrike">
                    <a:solidFill>
                      <a:schemeClr val="lt1"/>
                    </a:solidFill>
                    <a:latin typeface="Helvetica Neue"/>
                    <a:ea typeface="Helvetica Neue"/>
                    <a:cs typeface="Helvetica Neue"/>
                    <a:sym typeface="Helvetica Neue"/>
                  </a:endParaRPr>
                </a:p>
              </p:txBody>
            </p:sp>
            <p:cxnSp>
              <p:nvCxnSpPr>
                <p:cNvPr id="229" name="Google Shape;229;p69"/>
                <p:cNvCxnSpPr/>
                <p:nvPr/>
              </p:nvCxnSpPr>
              <p:spPr>
                <a:xfrm flipH="1" rot="-5400000">
                  <a:off x="43575" y="4211100"/>
                  <a:ext cx="351000" cy="600"/>
                </a:xfrm>
                <a:prstGeom prst="bentConnector3">
                  <a:avLst>
                    <a:gd fmla="val 50000" name="adj1"/>
                  </a:avLst>
                </a:prstGeom>
                <a:noFill/>
                <a:ln cap="flat" cmpd="sng" w="9525">
                  <a:solidFill>
                    <a:srgbClr val="EAFF6A"/>
                  </a:solidFill>
                  <a:prstDash val="solid"/>
                  <a:round/>
                  <a:headEnd len="med" w="med" type="none"/>
                  <a:tailEnd len="med" w="med" type="none"/>
                </a:ln>
              </p:spPr>
            </p:cxnSp>
          </p:grpSp>
        </p:grpSp>
        <p:grpSp>
          <p:nvGrpSpPr>
            <p:cNvPr id="230" name="Google Shape;230;p69"/>
            <p:cNvGrpSpPr/>
            <p:nvPr/>
          </p:nvGrpSpPr>
          <p:grpSpPr>
            <a:xfrm>
              <a:off x="2020749" y="2418250"/>
              <a:ext cx="1476300" cy="1906050"/>
              <a:chOff x="218174" y="2575025"/>
              <a:chExt cx="1476300" cy="1906050"/>
            </a:xfrm>
          </p:grpSpPr>
          <p:sp>
            <p:nvSpPr>
              <p:cNvPr id="231" name="Google Shape;231;p69"/>
              <p:cNvSpPr/>
              <p:nvPr/>
            </p:nvSpPr>
            <p:spPr>
              <a:xfrm>
                <a:off x="218175" y="2575025"/>
                <a:ext cx="1274100" cy="12741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Foto</a:t>
                </a:r>
                <a:endParaRPr/>
              </a:p>
            </p:txBody>
          </p:sp>
          <p:grpSp>
            <p:nvGrpSpPr>
              <p:cNvPr id="232" name="Google Shape;232;p69"/>
              <p:cNvGrpSpPr/>
              <p:nvPr/>
            </p:nvGrpSpPr>
            <p:grpSpPr>
              <a:xfrm>
                <a:off x="218174" y="3923375"/>
                <a:ext cx="1476300" cy="557700"/>
                <a:chOff x="218174" y="3923375"/>
                <a:chExt cx="1476300" cy="557700"/>
              </a:xfrm>
            </p:grpSpPr>
            <p:sp>
              <p:nvSpPr>
                <p:cNvPr id="233" name="Google Shape;233;p69"/>
                <p:cNvSpPr txBox="1"/>
                <p:nvPr/>
              </p:nvSpPr>
              <p:spPr>
                <a:xfrm>
                  <a:off x="218174" y="3923375"/>
                  <a:ext cx="1476300" cy="55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1500">
                      <a:solidFill>
                        <a:schemeClr val="lt1"/>
                      </a:solidFill>
                      <a:latin typeface="Helvetica Neue Light"/>
                      <a:ea typeface="Helvetica Neue Light"/>
                      <a:cs typeface="Helvetica Neue Light"/>
                      <a:sym typeface="Helvetica Neue Light"/>
                    </a:rPr>
                    <a:t>Pedro Moreau </a:t>
                  </a:r>
                  <a:r>
                    <a:rPr b="1" lang="pt-BR" sz="1200">
                      <a:solidFill>
                        <a:schemeClr val="lt1"/>
                      </a:solidFill>
                      <a:latin typeface="Helvetica Neue"/>
                      <a:ea typeface="Helvetica Neue"/>
                      <a:cs typeface="Helvetica Neue"/>
                      <a:sym typeface="Helvetica Neue"/>
                    </a:rPr>
                    <a:t>tutor</a:t>
                  </a:r>
                  <a:endParaRPr b="1" i="0" sz="1200" u="none" cap="none" strike="noStrike">
                    <a:solidFill>
                      <a:schemeClr val="lt1"/>
                    </a:solidFill>
                    <a:latin typeface="Helvetica Neue"/>
                    <a:ea typeface="Helvetica Neue"/>
                    <a:cs typeface="Helvetica Neue"/>
                    <a:sym typeface="Helvetica Neue"/>
                  </a:endParaRPr>
                </a:p>
              </p:txBody>
            </p:sp>
            <p:cxnSp>
              <p:nvCxnSpPr>
                <p:cNvPr id="234" name="Google Shape;234;p69"/>
                <p:cNvCxnSpPr/>
                <p:nvPr/>
              </p:nvCxnSpPr>
              <p:spPr>
                <a:xfrm flipH="1" rot="-5400000">
                  <a:off x="43575" y="4211100"/>
                  <a:ext cx="351000" cy="600"/>
                </a:xfrm>
                <a:prstGeom prst="bentConnector3">
                  <a:avLst>
                    <a:gd fmla="val 50000" name="adj1"/>
                  </a:avLst>
                </a:prstGeom>
                <a:noFill/>
                <a:ln cap="flat" cmpd="sng" w="9525">
                  <a:solidFill>
                    <a:srgbClr val="EAFF6A"/>
                  </a:solidFill>
                  <a:prstDash val="solid"/>
                  <a:round/>
                  <a:headEnd len="med" w="med" type="none"/>
                  <a:tailEnd len="med" w="med" type="none"/>
                </a:ln>
              </p:spPr>
            </p:cxnSp>
          </p:grpSp>
        </p:grpSp>
      </p:grpSp>
      <p:pic>
        <p:nvPicPr>
          <p:cNvPr id="235" name="Google Shape;235;p69"/>
          <p:cNvPicPr preferRelativeResize="0"/>
          <p:nvPr/>
        </p:nvPicPr>
        <p:blipFill>
          <a:blip r:embed="rId3">
            <a:alphaModFix/>
          </a:blip>
          <a:stretch>
            <a:fillRect/>
          </a:stretch>
        </p:blipFill>
        <p:spPr>
          <a:xfrm>
            <a:off x="4434650" y="2173350"/>
            <a:ext cx="1400750" cy="1400750"/>
          </a:xfrm>
          <a:prstGeom prst="rect">
            <a:avLst/>
          </a:prstGeom>
          <a:noFill/>
          <a:ln>
            <a:noFill/>
          </a:ln>
        </p:spPr>
      </p:pic>
      <p:pic>
        <p:nvPicPr>
          <p:cNvPr id="236" name="Google Shape;236;p69"/>
          <p:cNvPicPr preferRelativeResize="0"/>
          <p:nvPr/>
        </p:nvPicPr>
        <p:blipFill>
          <a:blip r:embed="rId4">
            <a:alphaModFix/>
          </a:blip>
          <a:stretch>
            <a:fillRect/>
          </a:stretch>
        </p:blipFill>
        <p:spPr>
          <a:xfrm>
            <a:off x="2612830" y="2138350"/>
            <a:ext cx="1611225" cy="1470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614" name="Google Shape;614;p96"/>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chemeClr val="dk1"/>
                </a:solidFill>
                <a:latin typeface="DM Sans"/>
                <a:ea typeface="DM Sans"/>
                <a:cs typeface="DM Sans"/>
                <a:sym typeface="DM Sans"/>
              </a:rPr>
              <a:t>TROCAR POR IMAGEM</a:t>
            </a:r>
            <a:endParaRPr sz="1350">
              <a:latin typeface="DM Sans"/>
              <a:ea typeface="DM Sans"/>
              <a:cs typeface="DM Sans"/>
              <a:sym typeface="DM Sans"/>
            </a:endParaRPr>
          </a:p>
        </p:txBody>
      </p:sp>
      <p:pic>
        <p:nvPicPr>
          <p:cNvPr id="615" name="Google Shape;615;p9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16" name="Google Shape;616;p96"/>
          <p:cNvPicPr preferRelativeResize="0"/>
          <p:nvPr/>
        </p:nvPicPr>
        <p:blipFill>
          <a:blip r:embed="rId4">
            <a:alphaModFix/>
          </a:blip>
          <a:stretch>
            <a:fillRect/>
          </a:stretch>
        </p:blipFill>
        <p:spPr>
          <a:xfrm>
            <a:off x="5036125" y="715025"/>
            <a:ext cx="3786699" cy="3814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622" name="Google Shape;622;p97"/>
          <p:cNvSpPr txBox="1"/>
          <p:nvPr/>
        </p:nvSpPr>
        <p:spPr>
          <a:xfrm>
            <a:off x="457725" y="2364050"/>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Alan Turing foi um matemático britânico  que revolucionou a área de tecnologia. Suas invenções contribuíram para que o mundo automatizado de hoje pudesse existir e, por isso, é considerado o </a:t>
            </a:r>
            <a:r>
              <a:rPr b="1" lang="pt-BR" sz="1350">
                <a:highlight>
                  <a:srgbClr val="EAFF6A"/>
                </a:highlight>
                <a:latin typeface="DM Sans"/>
                <a:ea typeface="DM Sans"/>
                <a:cs typeface="DM Sans"/>
                <a:sym typeface="DM Sans"/>
              </a:rPr>
              <a:t>“pai da computação".</a:t>
            </a:r>
            <a:endParaRPr b="1" sz="1350">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Pioneiro em vários campos, incluindo</a:t>
            </a:r>
            <a:r>
              <a:rPr b="1" lang="pt-BR" sz="1350">
                <a:latin typeface="DM Sans"/>
                <a:ea typeface="DM Sans"/>
                <a:cs typeface="DM Sans"/>
                <a:sym typeface="DM Sans"/>
              </a:rPr>
              <a:t> </a:t>
            </a:r>
            <a:r>
              <a:rPr b="1" lang="pt-BR" sz="1350">
                <a:highlight>
                  <a:srgbClr val="EAFF6A"/>
                </a:highlight>
                <a:latin typeface="DM Sans"/>
                <a:ea typeface="DM Sans"/>
                <a:cs typeface="DM Sans"/>
                <a:sym typeface="DM Sans"/>
              </a:rPr>
              <a:t>inteligência artificial</a:t>
            </a:r>
            <a:r>
              <a:rPr lang="pt-BR" sz="1350">
                <a:latin typeface="DM Sans"/>
                <a:ea typeface="DM Sans"/>
                <a:cs typeface="DM Sans"/>
                <a:sym typeface="DM Sans"/>
              </a:rPr>
              <a:t>, criptografia e teoria da computação.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23" name="Google Shape;623;p97"/>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chemeClr val="dk1"/>
                </a:solidFill>
                <a:latin typeface="DM Sans"/>
                <a:ea typeface="DM Sans"/>
                <a:cs typeface="DM Sans"/>
                <a:sym typeface="DM Sans"/>
              </a:rPr>
              <a:t>TROCAR POR IMAGEM</a:t>
            </a:r>
            <a:endParaRPr sz="1350">
              <a:latin typeface="DM Sans"/>
              <a:ea typeface="DM Sans"/>
              <a:cs typeface="DM Sans"/>
              <a:sym typeface="DM Sans"/>
            </a:endParaRPr>
          </a:p>
        </p:txBody>
      </p:sp>
      <p:pic>
        <p:nvPicPr>
          <p:cNvPr id="624" name="Google Shape;624;p9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25" name="Google Shape;625;p97"/>
          <p:cNvPicPr preferRelativeResize="0"/>
          <p:nvPr/>
        </p:nvPicPr>
        <p:blipFill>
          <a:blip r:embed="rId4">
            <a:alphaModFix/>
          </a:blip>
          <a:stretch>
            <a:fillRect/>
          </a:stretch>
        </p:blipFill>
        <p:spPr>
          <a:xfrm>
            <a:off x="5640351" y="468278"/>
            <a:ext cx="2864975" cy="3900624"/>
          </a:xfrm>
          <a:prstGeom prst="rect">
            <a:avLst/>
          </a:prstGeom>
          <a:noFill/>
          <a:ln>
            <a:noFill/>
          </a:ln>
        </p:spPr>
      </p:pic>
      <p:pic>
        <p:nvPicPr>
          <p:cNvPr id="626" name="Google Shape;626;p97"/>
          <p:cNvPicPr preferRelativeResize="0"/>
          <p:nvPr/>
        </p:nvPicPr>
        <p:blipFill>
          <a:blip r:embed="rId5">
            <a:alphaModFix/>
          </a:blip>
          <a:stretch>
            <a:fillRect/>
          </a:stretch>
        </p:blipFill>
        <p:spPr>
          <a:xfrm>
            <a:off x="7382925" y="2658525"/>
            <a:ext cx="1389775" cy="1975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98"/>
          <p:cNvPicPr preferRelativeResize="0"/>
          <p:nvPr/>
        </p:nvPicPr>
        <p:blipFill>
          <a:blip r:embed="rId3">
            <a:alphaModFix/>
          </a:blip>
          <a:stretch>
            <a:fillRect/>
          </a:stretch>
        </p:blipFill>
        <p:spPr>
          <a:xfrm>
            <a:off x="-32900" y="0"/>
            <a:ext cx="9176899" cy="5143500"/>
          </a:xfrm>
          <a:prstGeom prst="rect">
            <a:avLst/>
          </a:prstGeom>
          <a:noFill/>
          <a:ln>
            <a:noFill/>
          </a:ln>
        </p:spPr>
      </p:pic>
      <p:pic>
        <p:nvPicPr>
          <p:cNvPr id="632" name="Google Shape;632;p98"/>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633" name="Google Shape;633;p98"/>
          <p:cNvPicPr preferRelativeResize="0"/>
          <p:nvPr/>
        </p:nvPicPr>
        <p:blipFill>
          <a:blip r:embed="rId5">
            <a:alphaModFix/>
          </a:blip>
          <a:stretch>
            <a:fillRect/>
          </a:stretch>
        </p:blipFill>
        <p:spPr>
          <a:xfrm>
            <a:off x="900013" y="1212025"/>
            <a:ext cx="7444576" cy="3510400"/>
          </a:xfrm>
          <a:prstGeom prst="rect">
            <a:avLst/>
          </a:prstGeom>
          <a:noFill/>
          <a:ln>
            <a:noFill/>
          </a:ln>
        </p:spPr>
      </p:pic>
      <p:sp>
        <p:nvSpPr>
          <p:cNvPr id="634" name="Google Shape;634;p9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História da Programação</a:t>
            </a:r>
            <a:endParaRPr b="1" sz="4000">
              <a:latin typeface="DM Sans"/>
              <a:ea typeface="DM Sans"/>
              <a:cs typeface="DM Sans"/>
              <a:sym typeface="DM Sans"/>
            </a:endParaRPr>
          </a:p>
        </p:txBody>
      </p:sp>
      <p:sp>
        <p:nvSpPr>
          <p:cNvPr id="635" name="Google Shape;635;p98"/>
          <p:cNvSpPr/>
          <p:nvPr/>
        </p:nvSpPr>
        <p:spPr>
          <a:xfrm>
            <a:off x="5390026" y="2071031"/>
            <a:ext cx="490200" cy="274800"/>
          </a:xfrm>
          <a:prstGeom prst="rect">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pSp>
        <p:nvGrpSpPr>
          <p:cNvPr id="640" name="Google Shape;640;p99"/>
          <p:cNvGrpSpPr/>
          <p:nvPr/>
        </p:nvGrpSpPr>
        <p:grpSpPr>
          <a:xfrm>
            <a:off x="5272325" y="0"/>
            <a:ext cx="3893100" cy="5143500"/>
            <a:chOff x="5272325" y="0"/>
            <a:chExt cx="3893100" cy="5143500"/>
          </a:xfrm>
        </p:grpSpPr>
        <p:pic>
          <p:nvPicPr>
            <p:cNvPr id="641" name="Google Shape;641;p99"/>
            <p:cNvPicPr preferRelativeResize="0"/>
            <p:nvPr/>
          </p:nvPicPr>
          <p:blipFill>
            <a:blip r:embed="rId3">
              <a:alphaModFix/>
            </a:blip>
            <a:stretch>
              <a:fillRect/>
            </a:stretch>
          </p:blipFill>
          <p:spPr>
            <a:xfrm>
              <a:off x="5272325" y="0"/>
              <a:ext cx="3871674" cy="3634232"/>
            </a:xfrm>
            <a:prstGeom prst="rect">
              <a:avLst/>
            </a:prstGeom>
            <a:noFill/>
            <a:ln>
              <a:noFill/>
            </a:ln>
          </p:spPr>
        </p:pic>
        <p:pic>
          <p:nvPicPr>
            <p:cNvPr id="642" name="Google Shape;642;p99"/>
            <p:cNvPicPr preferRelativeResize="0"/>
            <p:nvPr/>
          </p:nvPicPr>
          <p:blipFill rotWithShape="1">
            <a:blip r:embed="rId4">
              <a:alphaModFix/>
            </a:blip>
            <a:srcRect b="0" l="15361" r="0" t="0"/>
            <a:stretch/>
          </p:blipFill>
          <p:spPr>
            <a:xfrm>
              <a:off x="5274725" y="2571750"/>
              <a:ext cx="3890700" cy="2571750"/>
            </a:xfrm>
            <a:prstGeom prst="rect">
              <a:avLst/>
            </a:prstGeom>
            <a:noFill/>
            <a:ln>
              <a:noFill/>
            </a:ln>
          </p:spPr>
        </p:pic>
      </p:grpSp>
      <p:sp>
        <p:nvSpPr>
          <p:cNvPr id="643" name="Google Shape;643;p9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644" name="Google Shape;644;p99"/>
          <p:cNvSpPr txBox="1"/>
          <p:nvPr/>
        </p:nvSpPr>
        <p:spPr>
          <a:xfrm>
            <a:off x="457725" y="2364050"/>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a:t>
            </a:r>
            <a:r>
              <a:rPr b="1" lang="pt-BR" sz="1350">
                <a:highlight>
                  <a:srgbClr val="EAFF6A"/>
                </a:highlight>
                <a:latin typeface="DM Sans"/>
                <a:ea typeface="DM Sans"/>
                <a:cs typeface="DM Sans"/>
                <a:sym typeface="DM Sans"/>
              </a:rPr>
              <a:t> linguagem C</a:t>
            </a:r>
            <a:r>
              <a:rPr lang="pt-BR" sz="1350">
                <a:latin typeface="DM Sans"/>
                <a:ea typeface="DM Sans"/>
                <a:cs typeface="DM Sans"/>
                <a:sym typeface="DM Sans"/>
              </a:rPr>
              <a:t> foi criada por Dennis Ritchie no Bell Labs entre 1969 e 1973. Ela foi desenvolvida como uma extensão da linguagem B.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O </a:t>
            </a:r>
            <a:r>
              <a:rPr b="1" lang="pt-BR" sz="1350">
                <a:highlight>
                  <a:srgbClr val="EAFF6A"/>
                </a:highlight>
                <a:latin typeface="DM Sans"/>
                <a:ea typeface="DM Sans"/>
                <a:cs typeface="DM Sans"/>
                <a:sym typeface="DM Sans"/>
              </a:rPr>
              <a:t>C++</a:t>
            </a:r>
            <a:r>
              <a:rPr lang="pt-BR" sz="1350">
                <a:latin typeface="DM Sans"/>
                <a:ea typeface="DM Sans"/>
                <a:cs typeface="DM Sans"/>
                <a:sym typeface="DM Sans"/>
              </a:rPr>
              <a:t> foi criado por Bjarne Stroustrup na década de 1980 como uma extensão do C. Adicionando recursos de programação orientada a objetos à linguagem C para torná-la mais poderosa e mais fácil de usar.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45" name="Google Shape;645;p99"/>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651" name="Google Shape;651;p100"/>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linguagem </a:t>
            </a:r>
            <a:r>
              <a:rPr b="1" lang="pt-BR" sz="1350">
                <a:highlight>
                  <a:srgbClr val="EAFF6A"/>
                </a:highlight>
                <a:latin typeface="DM Sans"/>
                <a:ea typeface="DM Sans"/>
                <a:cs typeface="DM Sans"/>
                <a:sym typeface="DM Sans"/>
              </a:rPr>
              <a:t>Python </a:t>
            </a:r>
            <a:r>
              <a:rPr lang="pt-BR" sz="1350">
                <a:latin typeface="DM Sans"/>
                <a:ea typeface="DM Sans"/>
                <a:cs typeface="DM Sans"/>
                <a:sym typeface="DM Sans"/>
              </a:rPr>
              <a:t>foi criada por Guido van Rossum em 1989 no  Instituto de Pesquisa Nacional para Matemática e Ciência da Computação (CWI), nos Países Baixos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A implementação original e mais conhecida do Python é o CPython, escrita em C e compatível com o padrão C89</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52" name="Google Shape;652;p10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53" name="Google Shape;653;p100"/>
          <p:cNvPicPr preferRelativeResize="0"/>
          <p:nvPr/>
        </p:nvPicPr>
        <p:blipFill>
          <a:blip r:embed="rId4">
            <a:alphaModFix/>
          </a:blip>
          <a:stretch>
            <a:fillRect/>
          </a:stretch>
        </p:blipFill>
        <p:spPr>
          <a:xfrm>
            <a:off x="6201025" y="758475"/>
            <a:ext cx="2417700" cy="3626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 que é programação?</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programação?</a:t>
            </a:r>
            <a:endParaRPr b="1" sz="4000">
              <a:solidFill>
                <a:schemeClr val="dk1"/>
              </a:solidFill>
              <a:latin typeface="DM Sans"/>
              <a:ea typeface="DM Sans"/>
              <a:cs typeface="DM Sans"/>
              <a:sym typeface="DM Sans"/>
            </a:endParaRPr>
          </a:p>
        </p:txBody>
      </p:sp>
      <p:sp>
        <p:nvSpPr>
          <p:cNvPr id="664" name="Google Shape;664;p102"/>
          <p:cNvSpPr txBox="1"/>
          <p:nvPr/>
        </p:nvSpPr>
        <p:spPr>
          <a:xfrm>
            <a:off x="457725" y="2292200"/>
            <a:ext cx="52821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O que é programação?</a:t>
            </a:r>
            <a:endParaRPr b="1" sz="1350">
              <a:solidFill>
                <a:schemeClr val="dk1"/>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Sequência de instruções que define como os dados são processados/transformados.</a:t>
            </a:r>
            <a:endParaRPr sz="1350">
              <a:solidFill>
                <a:schemeClr val="dk2"/>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Software = programa + dados.</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Qual a diferença entre “dado” e “informação”?</a:t>
            </a:r>
            <a:endParaRPr b="1" sz="1350">
              <a:solidFill>
                <a:schemeClr val="dk1"/>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 existência de um significado em um contexto.</a:t>
            </a:r>
            <a:endParaRPr sz="1350">
              <a:solidFill>
                <a:schemeClr val="dk2"/>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Dado: Pixels em uma fotografia.</a:t>
            </a:r>
            <a:endParaRPr sz="1350">
              <a:solidFill>
                <a:schemeClr val="dk2"/>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Informação: O fato de que na fotografia existe um carro.</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O que é um Algoritmo? </a:t>
            </a:r>
            <a:endParaRPr b="1" sz="1350">
              <a:solidFill>
                <a:schemeClr val="dk1"/>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Sequência de passos que soluciona um problema.</a:t>
            </a:r>
            <a:endParaRPr sz="1350">
              <a:latin typeface="DM Sans"/>
              <a:ea typeface="DM Sans"/>
              <a:cs typeface="DM Sans"/>
              <a:sym typeface="DM Sans"/>
            </a:endParaRPr>
          </a:p>
        </p:txBody>
      </p:sp>
      <p:pic>
        <p:nvPicPr>
          <p:cNvPr id="665" name="Google Shape;665;p10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programação?</a:t>
            </a:r>
            <a:endParaRPr b="1" sz="4000">
              <a:solidFill>
                <a:schemeClr val="dk1"/>
              </a:solidFill>
              <a:latin typeface="DM Sans"/>
              <a:ea typeface="DM Sans"/>
              <a:cs typeface="DM Sans"/>
              <a:sym typeface="DM Sans"/>
            </a:endParaRPr>
          </a:p>
        </p:txBody>
      </p:sp>
      <p:sp>
        <p:nvSpPr>
          <p:cNvPr id="671" name="Google Shape;671;p103"/>
          <p:cNvSpPr txBox="1"/>
          <p:nvPr/>
        </p:nvSpPr>
        <p:spPr>
          <a:xfrm>
            <a:off x="457725" y="2471800"/>
            <a:ext cx="52821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Receita de bolo </a:t>
            </a:r>
            <a:r>
              <a:rPr lang="pt-BR" sz="1350">
                <a:solidFill>
                  <a:schemeClr val="dk1"/>
                </a:solidFill>
                <a:latin typeface="DM Sans"/>
                <a:ea typeface="DM Sans"/>
                <a:cs typeface="DM Sans"/>
                <a:sym typeface="DM Sans"/>
              </a:rPr>
              <a:t>é um </a:t>
            </a:r>
            <a:r>
              <a:rPr b="1" lang="pt-BR" sz="1350">
                <a:solidFill>
                  <a:schemeClr val="dk1"/>
                </a:solidFill>
                <a:latin typeface="DM Sans"/>
                <a:ea typeface="DM Sans"/>
                <a:cs typeface="DM Sans"/>
                <a:sym typeface="DM Sans"/>
              </a:rPr>
              <a:t>conjunto de instruções passo a passo que, se seguidas corretamente, resultarão em um bolo delicioso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rPr b="1" lang="pt-BR" sz="1350">
                <a:solidFill>
                  <a:schemeClr val="dk1"/>
                </a:solidFill>
                <a:highlight>
                  <a:srgbClr val="EAFF6A"/>
                </a:highlight>
                <a:latin typeface="DM Sans"/>
                <a:ea typeface="DM Sans"/>
                <a:cs typeface="DM Sans"/>
                <a:sym typeface="DM Sans"/>
              </a:rPr>
              <a:t>A programaçã</a:t>
            </a:r>
            <a:r>
              <a:rPr lang="pt-BR" sz="1350">
                <a:solidFill>
                  <a:schemeClr val="dk1"/>
                </a:solidFill>
                <a:latin typeface="DM Sans"/>
                <a:ea typeface="DM Sans"/>
                <a:cs typeface="DM Sans"/>
                <a:sym typeface="DM Sans"/>
              </a:rPr>
              <a:t>o também envolve a criação de </a:t>
            </a:r>
            <a:r>
              <a:rPr b="1" lang="pt-BR" sz="1350">
                <a:solidFill>
                  <a:schemeClr val="dk1"/>
                </a:solidFill>
                <a:latin typeface="DM Sans"/>
                <a:ea typeface="DM Sans"/>
                <a:cs typeface="DM Sans"/>
                <a:sym typeface="DM Sans"/>
              </a:rPr>
              <a:t>instruções passo a passo para que um computador possa executar uma tarefa específica.</a:t>
            </a:r>
            <a:endParaRPr b="1" sz="1350">
              <a:solidFill>
                <a:schemeClr val="dk1"/>
              </a:solidFill>
              <a:latin typeface="DM Sans"/>
              <a:ea typeface="DM Sans"/>
              <a:cs typeface="DM Sans"/>
              <a:sym typeface="DM Sans"/>
            </a:endParaRPr>
          </a:p>
        </p:txBody>
      </p:sp>
      <p:pic>
        <p:nvPicPr>
          <p:cNvPr id="672" name="Google Shape;672;p10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73" name="Google Shape;673;p103"/>
          <p:cNvPicPr preferRelativeResize="0"/>
          <p:nvPr/>
        </p:nvPicPr>
        <p:blipFill>
          <a:blip r:embed="rId4">
            <a:alphaModFix/>
          </a:blip>
          <a:stretch>
            <a:fillRect/>
          </a:stretch>
        </p:blipFill>
        <p:spPr>
          <a:xfrm>
            <a:off x="5712875" y="468275"/>
            <a:ext cx="2923973" cy="4118750"/>
          </a:xfrm>
          <a:prstGeom prst="rect">
            <a:avLst/>
          </a:prstGeom>
          <a:noFill/>
          <a:ln>
            <a:noFill/>
          </a:ln>
        </p:spPr>
      </p:pic>
      <p:sp>
        <p:nvSpPr>
          <p:cNvPr id="674" name="Google Shape;674;p103"/>
          <p:cNvSpPr txBox="1"/>
          <p:nvPr/>
        </p:nvSpPr>
        <p:spPr>
          <a:xfrm>
            <a:off x="5676813" y="468275"/>
            <a:ext cx="2924100" cy="4032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sz="1000">
                <a:solidFill>
                  <a:schemeClr val="dk2"/>
                </a:solidFill>
                <a:latin typeface="DM Sans"/>
                <a:ea typeface="DM Sans"/>
                <a:cs typeface="DM Sans"/>
                <a:sym typeface="DM Sans"/>
              </a:rPr>
              <a:t>BOLO DE CHOCOLATE</a:t>
            </a:r>
            <a:endParaRPr b="1" sz="1000">
              <a:solidFill>
                <a:schemeClr val="dk2"/>
              </a:solidFill>
              <a:latin typeface="DM Sans"/>
              <a:ea typeface="DM Sans"/>
              <a:cs typeface="DM Sans"/>
              <a:sym typeface="DM Sans"/>
            </a:endParaRPr>
          </a:p>
          <a:p>
            <a:pPr indent="-292100" lvl="0" marL="457200" rtl="0" algn="l">
              <a:lnSpc>
                <a:spcPct val="115000"/>
              </a:lnSpc>
              <a:spcBef>
                <a:spcPts val="120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4 ovos</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4 colheres (sopa) de chocolate em pó</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2 colheres (sopa) de manteiga</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3 xícaras (chá) de farinha de trigo</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2 xícaras (chá) de açúcar</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2 colheres (sopa) de fermento</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1 xícara (chá) de leite</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pt-BR" sz="1000">
                <a:solidFill>
                  <a:schemeClr val="dk2"/>
                </a:solidFill>
                <a:latin typeface="DM Sans"/>
                <a:ea typeface="DM Sans"/>
                <a:cs typeface="DM Sans"/>
                <a:sym typeface="DM Sans"/>
              </a:rPr>
              <a:t>Em um liquidificador adicione os ovos, o chocolate em pó, a manteiga, a farinha de trigo, o açúcar e o leite, depois bata por 5 minutos.</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pt-BR" sz="1000">
                <a:solidFill>
                  <a:schemeClr val="dk2"/>
                </a:solidFill>
                <a:latin typeface="DM Sans"/>
                <a:ea typeface="DM Sans"/>
                <a:cs typeface="DM Sans"/>
                <a:sym typeface="DM Sans"/>
              </a:rPr>
              <a:t>Adicione o fermento e misture com uma espátula delicadamente.</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pt-BR" sz="1000">
                <a:solidFill>
                  <a:schemeClr val="dk2"/>
                </a:solidFill>
                <a:latin typeface="DM Sans"/>
                <a:ea typeface="DM Sans"/>
                <a:cs typeface="DM Sans"/>
                <a:sym typeface="DM Sans"/>
              </a:rPr>
              <a:t>Em uma forma untada, despeje a massa e asse em forno médio (180 ºC) preaquecido por cerca de 40 minutos. Não se esqueça de usar uma forma alta para essa receita: como leva duas colheres de fermento, ela cresce bastante! </a:t>
            </a:r>
            <a:endParaRPr sz="1000">
              <a:solidFill>
                <a:schemeClr val="dk2"/>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Do que eu preciso?</a:t>
            </a:r>
            <a:endParaRPr b="1" sz="4000">
              <a:solidFill>
                <a:schemeClr val="dk1"/>
              </a:solidFill>
              <a:latin typeface="DM Sans"/>
              <a:ea typeface="DM Sans"/>
              <a:cs typeface="DM Sans"/>
              <a:sym typeface="DM Sans"/>
            </a:endParaRPr>
          </a:p>
        </p:txBody>
      </p:sp>
      <p:sp>
        <p:nvSpPr>
          <p:cNvPr id="680" name="Google Shape;680;p104"/>
          <p:cNvSpPr txBox="1"/>
          <p:nvPr/>
        </p:nvSpPr>
        <p:spPr>
          <a:xfrm>
            <a:off x="457725" y="2471800"/>
            <a:ext cx="52821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Matemática (nível de ensino médio): computadores foram criados para realizar cálculos. TUDO é representado por números!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É indicado noções de inglês: Boa parte do material e das ferramentas estão em inglês. </a:t>
            </a:r>
            <a:r>
              <a:rPr b="1" lang="pt-BR" sz="1350">
                <a:solidFill>
                  <a:schemeClr val="dk1"/>
                </a:solidFill>
                <a:latin typeface="DM Sans"/>
                <a:ea typeface="DM Sans"/>
                <a:cs typeface="DM Sans"/>
                <a:sym typeface="DM Sans"/>
              </a:rPr>
              <a:t>Mas conseguimos seguir só com o vocabulário técnico em algumas aulas.</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Interpretação de texto: traduzir especificações escritas em linguagem natural para algoritmos e programas.</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Raciocínio lógico.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Atenção aos detalhes.</a:t>
            </a:r>
            <a:endParaRPr sz="1350">
              <a:solidFill>
                <a:schemeClr val="dk1"/>
              </a:solidFill>
              <a:latin typeface="DM Sans"/>
              <a:ea typeface="DM Sans"/>
              <a:cs typeface="DM Sans"/>
              <a:sym typeface="DM Sans"/>
            </a:endParaRPr>
          </a:p>
        </p:txBody>
      </p:sp>
      <p:pic>
        <p:nvPicPr>
          <p:cNvPr id="681" name="Google Shape;681;p10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5"/>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Python</a:t>
            </a:r>
            <a:endParaRPr b="1" sz="400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70"/>
          <p:cNvSpPr txBox="1"/>
          <p:nvPr/>
        </p:nvSpPr>
        <p:spPr>
          <a:xfrm>
            <a:off x="501450" y="4246599"/>
            <a:ext cx="4929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rgbClr val="121212"/>
                </a:solidFill>
                <a:latin typeface="DM Sans"/>
                <a:ea typeface="DM Sans"/>
                <a:cs typeface="DM Sans"/>
                <a:sym typeface="DM Sans"/>
              </a:rPr>
              <a:t>Duração: </a:t>
            </a:r>
            <a:r>
              <a:rPr b="1" lang="pt-BR" sz="1350">
                <a:solidFill>
                  <a:srgbClr val="121212"/>
                </a:solidFill>
                <a:latin typeface="DM Sans"/>
                <a:ea typeface="DM Sans"/>
                <a:cs typeface="DM Sans"/>
                <a:sym typeface="DM Sans"/>
              </a:rPr>
              <a:t>20 minutos</a:t>
            </a:r>
            <a:endParaRPr b="1" sz="1350">
              <a:solidFill>
                <a:srgbClr val="121212"/>
              </a:solidFill>
              <a:latin typeface="DM Sans"/>
              <a:ea typeface="DM Sans"/>
              <a:cs typeface="DM Sans"/>
              <a:sym typeface="DM Sans"/>
            </a:endParaRPr>
          </a:p>
        </p:txBody>
      </p:sp>
      <p:pic>
        <p:nvPicPr>
          <p:cNvPr id="242" name="Google Shape;242;p70"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243" name="Google Shape;243;p70"/>
          <p:cNvSpPr txBox="1"/>
          <p:nvPr/>
        </p:nvSpPr>
        <p:spPr>
          <a:xfrm>
            <a:off x="501450" y="1346525"/>
            <a:ext cx="4987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chemeClr val="dk2"/>
                </a:solidFill>
                <a:latin typeface="DM Sans Medium"/>
                <a:ea typeface="DM Sans Medium"/>
                <a:cs typeface="DM Sans Medium"/>
                <a:sym typeface="DM Sans Medium"/>
              </a:rPr>
              <a:t>Quebra-gelo</a:t>
            </a:r>
            <a:endParaRPr sz="1800">
              <a:solidFill>
                <a:schemeClr val="dk2"/>
              </a:solidFill>
              <a:latin typeface="DM Sans Medium"/>
              <a:ea typeface="DM Sans Medium"/>
              <a:cs typeface="DM Sans Medium"/>
              <a:sym typeface="DM Sans Medium"/>
            </a:endParaRPr>
          </a:p>
          <a:p>
            <a:pPr indent="0" lvl="0" marL="0" rtl="0" algn="l">
              <a:spcBef>
                <a:spcPts val="0"/>
              </a:spcBef>
              <a:spcAft>
                <a:spcPts val="0"/>
              </a:spcAft>
              <a:buNone/>
            </a:pPr>
            <a:r>
              <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rPr b="1" lang="pt-BR" sz="2000">
                <a:latin typeface="DM Sans"/>
                <a:ea typeface="DM Sans"/>
                <a:cs typeface="DM Sans"/>
                <a:sym typeface="DM Sans"/>
              </a:rPr>
              <a:t>Vamos nos conhecer?</a:t>
            </a:r>
            <a:endParaRPr b="1" sz="200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O objetivo deste espaço é que vocês conheçam uns aos outros e discutam coisas que são do interesse de vocês.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44" name="Google Shape;244;p70"/>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245" name="Google Shape;245;p70"/>
          <p:cNvPicPr preferRelativeResize="0"/>
          <p:nvPr/>
        </p:nvPicPr>
        <p:blipFill rotWithShape="1">
          <a:blip r:embed="rId5">
            <a:alphaModFix/>
          </a:blip>
          <a:srcRect b="0" l="0" r="0" t="0"/>
          <a:stretch/>
        </p:blipFill>
        <p:spPr>
          <a:xfrm>
            <a:off x="2683675" y="3316550"/>
            <a:ext cx="327601" cy="327601"/>
          </a:xfrm>
          <a:prstGeom prst="rect">
            <a:avLst/>
          </a:prstGeom>
          <a:noFill/>
          <a:ln>
            <a:noFill/>
          </a:ln>
        </p:spPr>
      </p:pic>
      <p:sp>
        <p:nvSpPr>
          <p:cNvPr id="246" name="Google Shape;246;p70"/>
          <p:cNvSpPr txBox="1"/>
          <p:nvPr/>
        </p:nvSpPr>
        <p:spPr>
          <a:xfrm>
            <a:off x="530400" y="4692275"/>
            <a:ext cx="4929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500">
                <a:solidFill>
                  <a:schemeClr val="lt1"/>
                </a:solidFill>
                <a:latin typeface="DM Sans"/>
                <a:ea typeface="DM Sans"/>
                <a:cs typeface="DM Sans"/>
                <a:sym typeface="DM Sans"/>
              </a:rPr>
              <a:t>Título</a:t>
            </a:r>
            <a:endParaRPr sz="1500">
              <a:solidFill>
                <a:srgbClr val="DEFC52"/>
              </a:solidFill>
              <a:latin typeface="Helvetica Neue Light"/>
              <a:ea typeface="Helvetica Neue Light"/>
              <a:cs typeface="Helvetica Neue Light"/>
              <a:sym typeface="Helvetica Neue Light"/>
            </a:endParaRPr>
          </a:p>
        </p:txBody>
      </p:sp>
      <p:sp>
        <p:nvSpPr>
          <p:cNvPr id="247" name="Google Shape;247;p70"/>
          <p:cNvSpPr/>
          <p:nvPr/>
        </p:nvSpPr>
        <p:spPr>
          <a:xfrm>
            <a:off x="580175" y="1115725"/>
            <a:ext cx="3603900" cy="178500"/>
          </a:xfrm>
          <a:prstGeom prst="rect">
            <a:avLst/>
          </a:prstGeom>
          <a:solidFill>
            <a:srgbClr val="EEFF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0"/>
          <p:cNvSpPr txBox="1"/>
          <p:nvPr/>
        </p:nvSpPr>
        <p:spPr>
          <a:xfrm>
            <a:off x="501450" y="302943"/>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pt-BR" sz="4000">
                <a:solidFill>
                  <a:schemeClr val="dk1"/>
                </a:solidFill>
                <a:latin typeface="DM Sans"/>
                <a:ea typeface="DM Sans"/>
                <a:cs typeface="DM Sans"/>
                <a:sym typeface="DM Sans"/>
              </a:rPr>
              <a:t>Atividade </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pt-BR" sz="4000">
                <a:solidFill>
                  <a:srgbClr val="111111"/>
                </a:solidFill>
                <a:latin typeface="DM Sans"/>
                <a:ea typeface="DM Sans"/>
                <a:cs typeface="DM Sans"/>
                <a:sym typeface="DM Sans"/>
              </a:rPr>
              <a:t>de integração</a:t>
            </a:r>
            <a:endParaRPr b="1" sz="4000">
              <a:solidFill>
                <a:srgbClr val="11111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Python</a:t>
            </a:r>
            <a:endParaRPr b="1" sz="4000">
              <a:solidFill>
                <a:schemeClr val="dk1"/>
              </a:solidFill>
              <a:latin typeface="DM Sans"/>
              <a:ea typeface="DM Sans"/>
              <a:cs typeface="DM Sans"/>
              <a:sym typeface="DM Sans"/>
            </a:endParaRPr>
          </a:p>
        </p:txBody>
      </p:sp>
      <p:sp>
        <p:nvSpPr>
          <p:cNvPr id="692" name="Google Shape;692;p106"/>
          <p:cNvSpPr txBox="1"/>
          <p:nvPr/>
        </p:nvSpPr>
        <p:spPr>
          <a:xfrm>
            <a:off x="457725" y="2471800"/>
            <a:ext cx="52821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Python </a:t>
            </a:r>
            <a:r>
              <a:rPr lang="pt-BR" sz="1350">
                <a:solidFill>
                  <a:schemeClr val="dk1"/>
                </a:solidFill>
                <a:latin typeface="DM Sans"/>
                <a:ea typeface="DM Sans"/>
                <a:cs typeface="DM Sans"/>
                <a:sym typeface="DM Sans"/>
              </a:rPr>
              <a:t>é uma l</a:t>
            </a:r>
            <a:r>
              <a:rPr b="1" lang="pt-BR" sz="1350">
                <a:solidFill>
                  <a:schemeClr val="dk1"/>
                </a:solidFill>
                <a:latin typeface="DM Sans"/>
                <a:ea typeface="DM Sans"/>
                <a:cs typeface="DM Sans"/>
                <a:sym typeface="DM Sans"/>
              </a:rPr>
              <a:t>inguagem de programação de alto nível, interpretada, de código aberto e com uma sintaxe simples </a:t>
            </a:r>
            <a:r>
              <a:rPr lang="pt-BR" sz="1350">
                <a:solidFill>
                  <a:schemeClr val="dk1"/>
                </a:solidFill>
                <a:latin typeface="DM Sans"/>
                <a:ea typeface="DM Sans"/>
                <a:cs typeface="DM Sans"/>
                <a:sym typeface="DM Sans"/>
              </a:rPr>
              <a:t>e fácil de aprender.</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Comunidade Python é bastante ativa e colaborativa, o que contribui para o contínuo desenvolvimento e aprimoramento da linguagem.</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1200"/>
              </a:spcBef>
              <a:spcAft>
                <a:spcPts val="1200"/>
              </a:spcAft>
              <a:buNone/>
            </a:pPr>
            <a:r>
              <a:t/>
            </a:r>
            <a:endParaRPr b="1" sz="1350">
              <a:solidFill>
                <a:schemeClr val="dk1"/>
              </a:solidFill>
              <a:highlight>
                <a:srgbClr val="EAFF6A"/>
              </a:highlight>
              <a:latin typeface="DM Sans"/>
              <a:ea typeface="DM Sans"/>
              <a:cs typeface="DM Sans"/>
              <a:sym typeface="DM Sans"/>
            </a:endParaRPr>
          </a:p>
        </p:txBody>
      </p:sp>
      <p:pic>
        <p:nvPicPr>
          <p:cNvPr id="693" name="Google Shape;693;p10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94" name="Google Shape;694;p106"/>
          <p:cNvPicPr preferRelativeResize="0"/>
          <p:nvPr/>
        </p:nvPicPr>
        <p:blipFill>
          <a:blip r:embed="rId4">
            <a:alphaModFix/>
          </a:blip>
          <a:stretch>
            <a:fillRect/>
          </a:stretch>
        </p:blipFill>
        <p:spPr>
          <a:xfrm>
            <a:off x="5943078" y="863976"/>
            <a:ext cx="1916724" cy="2100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0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Python 2, 3</a:t>
            </a:r>
            <a:endParaRPr b="1" sz="4000">
              <a:solidFill>
                <a:schemeClr val="dk1"/>
              </a:solidFill>
              <a:latin typeface="DM Sans"/>
              <a:ea typeface="DM Sans"/>
              <a:cs typeface="DM Sans"/>
              <a:sym typeface="DM Sans"/>
            </a:endParaRPr>
          </a:p>
        </p:txBody>
      </p:sp>
      <p:sp>
        <p:nvSpPr>
          <p:cNvPr id="700" name="Google Shape;700;p107"/>
          <p:cNvSpPr txBox="1"/>
          <p:nvPr/>
        </p:nvSpPr>
        <p:spPr>
          <a:xfrm>
            <a:off x="457725" y="2471800"/>
            <a:ext cx="5282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Python 2</a:t>
            </a:r>
            <a:r>
              <a:rPr lang="pt-BR" sz="1350">
                <a:solidFill>
                  <a:schemeClr val="dk1"/>
                </a:solidFill>
                <a:latin typeface="DM Sans"/>
                <a:ea typeface="DM Sans"/>
                <a:cs typeface="DM Sans"/>
                <a:sym typeface="DM Sans"/>
              </a:rPr>
              <a:t> e </a:t>
            </a:r>
            <a:r>
              <a:rPr b="1" lang="pt-BR" sz="1350">
                <a:solidFill>
                  <a:schemeClr val="dk1"/>
                </a:solidFill>
                <a:highlight>
                  <a:srgbClr val="EAFF6A"/>
                </a:highlight>
                <a:latin typeface="DM Sans"/>
                <a:ea typeface="DM Sans"/>
                <a:cs typeface="DM Sans"/>
                <a:sym typeface="DM Sans"/>
              </a:rPr>
              <a:t>Python 3 </a:t>
            </a:r>
            <a:r>
              <a:rPr lang="pt-BR" sz="1350">
                <a:solidFill>
                  <a:schemeClr val="dk1"/>
                </a:solidFill>
                <a:latin typeface="DM Sans"/>
                <a:ea typeface="DM Sans"/>
                <a:cs typeface="DM Sans"/>
                <a:sym typeface="DM Sans"/>
              </a:rPr>
              <a:t>são </a:t>
            </a:r>
            <a:r>
              <a:rPr b="1" lang="pt-BR" sz="1350">
                <a:solidFill>
                  <a:schemeClr val="dk1"/>
                </a:solidFill>
                <a:latin typeface="DM Sans"/>
                <a:ea typeface="DM Sans"/>
                <a:cs typeface="DM Sans"/>
                <a:sym typeface="DM Sans"/>
              </a:rPr>
              <a:t>versões diferentes da linguagem de programação Python</a:t>
            </a:r>
            <a:r>
              <a:rPr lang="pt-BR" sz="1350">
                <a:solidFill>
                  <a:schemeClr val="dk1"/>
                </a:solidFill>
                <a:latin typeface="DM Sans"/>
                <a:ea typeface="DM Sans"/>
                <a:cs typeface="DM Sans"/>
                <a:sym typeface="DM Sans"/>
              </a:rPr>
              <a:t>. A principal diferença entre elas é que Python 2 foi lançado em 2000, enquanto Python 3 foi lançado em 2008 e é a versão mais recente da linguagem.</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Python 3 é a versão mais recente e possui recursos mais atualizados.</a:t>
            </a:r>
            <a:r>
              <a:rPr lang="pt-BR" sz="1350">
                <a:solidFill>
                  <a:schemeClr val="dk1"/>
                </a:solidFill>
                <a:latin typeface="DM Sans"/>
                <a:ea typeface="DM Sans"/>
                <a:cs typeface="DM Sans"/>
                <a:sym typeface="DM Sans"/>
              </a:rPr>
              <a:t> </a:t>
            </a:r>
            <a:r>
              <a:rPr b="1" lang="pt-BR" sz="1350">
                <a:solidFill>
                  <a:schemeClr val="dk1"/>
                </a:solidFill>
                <a:highlight>
                  <a:srgbClr val="EAFF6A"/>
                </a:highlight>
                <a:latin typeface="DM Sans"/>
                <a:ea typeface="DM Sans"/>
                <a:cs typeface="DM Sans"/>
                <a:sym typeface="DM Sans"/>
              </a:rPr>
              <a:t>Recomenda-se usar a versão mais recente, Python 3</a:t>
            </a:r>
            <a:r>
              <a:rPr lang="pt-BR" sz="1350">
                <a:solidFill>
                  <a:schemeClr val="dk1"/>
                </a:solidFill>
                <a:latin typeface="DM Sans"/>
                <a:ea typeface="DM Sans"/>
                <a:cs typeface="DM Sans"/>
                <a:sym typeface="DM Sans"/>
              </a:rPr>
              <a:t>, para novos projetos.</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701" name="Google Shape;701;p10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02" name="Google Shape;702;p107"/>
          <p:cNvPicPr preferRelativeResize="0"/>
          <p:nvPr/>
        </p:nvPicPr>
        <p:blipFill>
          <a:blip r:embed="rId4">
            <a:alphaModFix/>
          </a:blip>
          <a:stretch>
            <a:fillRect/>
          </a:stretch>
        </p:blipFill>
        <p:spPr>
          <a:xfrm>
            <a:off x="6106125" y="643375"/>
            <a:ext cx="2437350" cy="3925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8"/>
          <p:cNvSpPr/>
          <p:nvPr/>
        </p:nvSpPr>
        <p:spPr>
          <a:xfrm>
            <a:off x="1622958" y="1168058"/>
            <a:ext cx="5898086" cy="3317328"/>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08"/>
          <p:cNvSpPr txBox="1"/>
          <p:nvPr/>
        </p:nvSpPr>
        <p:spPr>
          <a:xfrm>
            <a:off x="711175" y="345975"/>
            <a:ext cx="79740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Mercado, atualidades e tendências</a:t>
            </a:r>
            <a:endParaRPr b="1" sz="3500">
              <a:solidFill>
                <a:schemeClr val="lt1"/>
              </a:solidFill>
              <a:latin typeface="DM Sans"/>
              <a:ea typeface="DM Sans"/>
              <a:cs typeface="DM Sans"/>
              <a:sym typeface="DM Sans"/>
            </a:endParaRPr>
          </a:p>
        </p:txBody>
      </p:sp>
      <p:sp>
        <p:nvSpPr>
          <p:cNvPr id="709" name="Google Shape;709;p108"/>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100">
                <a:solidFill>
                  <a:srgbClr val="999999"/>
                </a:solidFill>
                <a:latin typeface="DM Sans"/>
                <a:ea typeface="DM Sans"/>
                <a:cs typeface="DM Sans"/>
                <a:sym typeface="DM Sans"/>
              </a:rPr>
              <a:t>Fonte: (</a:t>
            </a:r>
            <a:r>
              <a:rPr lang="pt-BR" sz="1100" u="sng">
                <a:solidFill>
                  <a:srgbClr val="999999"/>
                </a:solidFill>
                <a:latin typeface="DM Sans"/>
                <a:ea typeface="DM Sans"/>
                <a:cs typeface="DM Sans"/>
                <a:sym typeface="DM Sans"/>
                <a:hlinkClick r:id="rId3">
                  <a:extLst>
                    <a:ext uri="{A12FA001-AC4F-418D-AE19-62706E023703}">
                      <ahyp:hlinkClr val="tx"/>
                    </a:ext>
                  </a:extLst>
                </a:hlinkClick>
              </a:rPr>
              <a:t>PYPL PopularitY of Programming Language</a:t>
            </a:r>
            <a:r>
              <a:rPr lang="pt-BR" sz="1100">
                <a:solidFill>
                  <a:srgbClr val="83AEFB"/>
                </a:solidFill>
                <a:latin typeface="DM Sans"/>
                <a:ea typeface="DM Sans"/>
                <a:cs typeface="DM Sans"/>
                <a:sym typeface="DM Sans"/>
              </a:rPr>
              <a:t>)</a:t>
            </a:r>
            <a:endParaRPr i="1" sz="1100" u="sng">
              <a:solidFill>
                <a:srgbClr val="83AEFB"/>
              </a:solidFill>
              <a:latin typeface="DM Sans"/>
              <a:ea typeface="DM Sans"/>
              <a:cs typeface="DM Sans"/>
              <a:sym typeface="DM Sans"/>
            </a:endParaRPr>
          </a:p>
        </p:txBody>
      </p:sp>
      <p:pic>
        <p:nvPicPr>
          <p:cNvPr id="710" name="Google Shape;710;p108"/>
          <p:cNvPicPr preferRelativeResize="0"/>
          <p:nvPr/>
        </p:nvPicPr>
        <p:blipFill>
          <a:blip r:embed="rId4">
            <a:alphaModFix/>
          </a:blip>
          <a:stretch>
            <a:fillRect/>
          </a:stretch>
        </p:blipFill>
        <p:spPr>
          <a:xfrm>
            <a:off x="1852038" y="1313488"/>
            <a:ext cx="5523775" cy="3084421"/>
          </a:xfrm>
          <a:prstGeom prst="rect">
            <a:avLst/>
          </a:prstGeom>
          <a:noFill/>
          <a:ln>
            <a:noFill/>
          </a:ln>
        </p:spPr>
      </p:pic>
      <p:sp>
        <p:nvSpPr>
          <p:cNvPr id="711" name="Google Shape;711;p108"/>
          <p:cNvSpPr/>
          <p:nvPr/>
        </p:nvSpPr>
        <p:spPr>
          <a:xfrm>
            <a:off x="1768188" y="1995550"/>
            <a:ext cx="560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9"/>
          <p:cNvSpPr txBox="1"/>
          <p:nvPr/>
        </p:nvSpPr>
        <p:spPr>
          <a:xfrm>
            <a:off x="711175" y="345975"/>
            <a:ext cx="79740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Mercado, atualidades e tendências</a:t>
            </a:r>
            <a:endParaRPr b="1" sz="3500">
              <a:solidFill>
                <a:schemeClr val="lt1"/>
              </a:solidFill>
              <a:latin typeface="DM Sans"/>
              <a:ea typeface="DM Sans"/>
              <a:cs typeface="DM Sans"/>
              <a:sym typeface="DM Sans"/>
            </a:endParaRPr>
          </a:p>
        </p:txBody>
      </p:sp>
      <p:sp>
        <p:nvSpPr>
          <p:cNvPr id="717" name="Google Shape;717;p109"/>
          <p:cNvSpPr txBox="1"/>
          <p:nvPr/>
        </p:nvSpPr>
        <p:spPr>
          <a:xfrm>
            <a:off x="464750" y="4637850"/>
            <a:ext cx="7056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100">
                <a:solidFill>
                  <a:srgbClr val="999999"/>
                </a:solidFill>
                <a:latin typeface="DM Sans"/>
                <a:ea typeface="DM Sans"/>
                <a:cs typeface="DM Sans"/>
                <a:sym typeface="DM Sans"/>
              </a:rPr>
              <a:t>Fonte: (</a:t>
            </a:r>
            <a:r>
              <a:rPr lang="pt-BR" sz="1100" u="sng">
                <a:solidFill>
                  <a:srgbClr val="999999"/>
                </a:solidFill>
                <a:latin typeface="DM Sans"/>
                <a:ea typeface="DM Sans"/>
                <a:cs typeface="DM Sans"/>
                <a:sym typeface="DM Sans"/>
                <a:hlinkClick r:id="rId3">
                  <a:extLst>
                    <a:ext uri="{A12FA001-AC4F-418D-AE19-62706E023703}">
                      <ahyp:hlinkClr val="tx"/>
                    </a:ext>
                  </a:extLst>
                </a:hlinkClick>
              </a:rPr>
              <a:t>Data Scientist Salary-The Ultimate Guide for 2023</a:t>
            </a:r>
            <a:r>
              <a:rPr lang="pt-BR" sz="1100">
                <a:solidFill>
                  <a:srgbClr val="999999"/>
                </a:solidFill>
                <a:latin typeface="DM Sans"/>
                <a:ea typeface="DM Sans"/>
                <a:cs typeface="DM Sans"/>
                <a:sym typeface="DM Sans"/>
              </a:rPr>
              <a:t>)</a:t>
            </a:r>
            <a:endParaRPr sz="1100">
              <a:solidFill>
                <a:srgbClr val="99999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rgbClr val="83AEFB"/>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rgbClr val="83AEFB"/>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chemeClr val="dk2"/>
              </a:solidFill>
              <a:latin typeface="DM Sans"/>
              <a:ea typeface="DM Sans"/>
              <a:cs typeface="DM Sans"/>
              <a:sym typeface="DM Sans"/>
            </a:endParaRPr>
          </a:p>
        </p:txBody>
      </p:sp>
      <p:pic>
        <p:nvPicPr>
          <p:cNvPr id="718" name="Google Shape;718;p109"/>
          <p:cNvPicPr preferRelativeResize="0"/>
          <p:nvPr/>
        </p:nvPicPr>
        <p:blipFill>
          <a:blip r:embed="rId4">
            <a:alphaModFix/>
          </a:blip>
          <a:stretch>
            <a:fillRect/>
          </a:stretch>
        </p:blipFill>
        <p:spPr>
          <a:xfrm>
            <a:off x="2458199" y="1227950"/>
            <a:ext cx="4071026" cy="2867750"/>
          </a:xfrm>
          <a:prstGeom prst="rect">
            <a:avLst/>
          </a:prstGeom>
          <a:noFill/>
          <a:ln>
            <a:noFill/>
          </a:ln>
        </p:spPr>
      </p:pic>
      <p:sp>
        <p:nvSpPr>
          <p:cNvPr id="719" name="Google Shape;719;p109"/>
          <p:cNvSpPr txBox="1"/>
          <p:nvPr/>
        </p:nvSpPr>
        <p:spPr>
          <a:xfrm>
            <a:off x="2334675" y="4095688"/>
            <a:ext cx="454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chemeClr val="dk2"/>
                </a:solidFill>
                <a:latin typeface="DM Sans"/>
                <a:ea typeface="DM Sans"/>
                <a:cs typeface="DM Sans"/>
                <a:sym typeface="DM Sans"/>
              </a:rPr>
              <a:t>Ferramentas mais pedidas em trabalhos na área de Ciência de Dados.</a:t>
            </a:r>
            <a:endParaRPr sz="1000">
              <a:solidFill>
                <a:schemeClr val="dk2"/>
              </a:solidFill>
              <a:latin typeface="DM Sans"/>
              <a:ea typeface="DM Sans"/>
              <a:cs typeface="DM Sans"/>
              <a:sym typeface="DM Sans"/>
            </a:endParaRPr>
          </a:p>
          <a:p>
            <a:pPr indent="0" lvl="0" marL="0" rtl="0" algn="l">
              <a:spcBef>
                <a:spcPts val="0"/>
              </a:spcBef>
              <a:spcAft>
                <a:spcPts val="0"/>
              </a:spcAft>
              <a:buNone/>
            </a:pPr>
            <a:r>
              <a:rPr lang="pt-BR" sz="1000">
                <a:solidFill>
                  <a:schemeClr val="dk2"/>
                </a:solidFill>
                <a:latin typeface="DM Sans"/>
                <a:ea typeface="DM Sans"/>
                <a:cs typeface="DM Sans"/>
                <a:sym typeface="DM Sans"/>
              </a:rPr>
              <a:t>Analisando 3490 posts de trabalho em Data Science no Linkedln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724" name="Google Shape;724;p110"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725" name="Google Shape;725;p110"/>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26" name="Google Shape;726;p110"/>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0" name="Shape 730"/>
        <p:cNvGrpSpPr/>
        <p:nvPr/>
      </p:nvGrpSpPr>
      <p:grpSpPr>
        <a:xfrm>
          <a:off x="0" y="0"/>
          <a:ext cx="0" cy="0"/>
          <a:chOff x="0" y="0"/>
          <a:chExt cx="0" cy="0"/>
        </a:xfrm>
      </p:grpSpPr>
      <p:sp>
        <p:nvSpPr>
          <p:cNvPr id="731" name="Google Shape;731;p111"/>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32" name="Google Shape;732;p111"/>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733" name="Google Shape;733;p111"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2"/>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Outras Linguagens</a:t>
            </a:r>
            <a:endParaRPr b="1" sz="4000">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Outras linguagens </a:t>
            </a:r>
            <a:endParaRPr b="1" sz="4000">
              <a:solidFill>
                <a:schemeClr val="dk1"/>
              </a:solidFill>
              <a:latin typeface="DM Sans"/>
              <a:ea typeface="DM Sans"/>
              <a:cs typeface="DM Sans"/>
              <a:sym typeface="DM Sans"/>
            </a:endParaRPr>
          </a:p>
        </p:txBody>
      </p:sp>
      <p:sp>
        <p:nvSpPr>
          <p:cNvPr id="744" name="Google Shape;744;p113"/>
          <p:cNvSpPr txBox="1"/>
          <p:nvPr/>
        </p:nvSpPr>
        <p:spPr>
          <a:xfrm>
            <a:off x="457725" y="2471800"/>
            <a:ext cx="5282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JAVA</a:t>
            </a:r>
            <a:r>
              <a:rPr lang="pt-BR" sz="1350">
                <a:solidFill>
                  <a:schemeClr val="dk1"/>
                </a:solidFill>
                <a:latin typeface="DM Sans"/>
                <a:ea typeface="DM Sans"/>
                <a:cs typeface="DM Sans"/>
                <a:sym typeface="DM Sans"/>
              </a:rPr>
              <a:t>: A linguagem Java é muito popular por causa de sua portabilidade, segurança e robustez.</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Além disso, a linguagem Java possui uma vasta biblioteca padrão de classes e métodos, que torna mais fácil para os desenvolvedores realizar tarefas comuns, como gerenciamento de arquivos, manipulação de strings, conexão com banco de dados, etc.</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745" name="Google Shape;745;p11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46" name="Google Shape;746;p113"/>
          <p:cNvPicPr preferRelativeResize="0"/>
          <p:nvPr/>
        </p:nvPicPr>
        <p:blipFill>
          <a:blip r:embed="rId4">
            <a:alphaModFix/>
          </a:blip>
          <a:stretch>
            <a:fillRect/>
          </a:stretch>
        </p:blipFill>
        <p:spPr>
          <a:xfrm>
            <a:off x="6771200" y="620025"/>
            <a:ext cx="1894400" cy="1060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Outras linguagens </a:t>
            </a:r>
            <a:endParaRPr b="1" sz="4000">
              <a:solidFill>
                <a:schemeClr val="dk1"/>
              </a:solidFill>
              <a:latin typeface="DM Sans"/>
              <a:ea typeface="DM Sans"/>
              <a:cs typeface="DM Sans"/>
              <a:sym typeface="DM Sans"/>
            </a:endParaRPr>
          </a:p>
        </p:txBody>
      </p:sp>
      <p:sp>
        <p:nvSpPr>
          <p:cNvPr id="752" name="Google Shape;752;p114"/>
          <p:cNvSpPr txBox="1"/>
          <p:nvPr/>
        </p:nvSpPr>
        <p:spPr>
          <a:xfrm>
            <a:off x="457725" y="2471800"/>
            <a:ext cx="5282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R:</a:t>
            </a:r>
            <a:r>
              <a:rPr lang="pt-BR" sz="1350">
                <a:solidFill>
                  <a:schemeClr val="dk1"/>
                </a:solidFill>
                <a:latin typeface="DM Sans"/>
                <a:ea typeface="DM Sans"/>
                <a:cs typeface="DM Sans"/>
                <a:sym typeface="DM Sans"/>
              </a:rPr>
              <a:t> É uma linguagem de programação e ambiente de desenvolvimento de software usado principalmente para análise de dados e estatística.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Recursos que tornam a linguagem R popular são:</a:t>
            </a:r>
            <a:endParaRPr sz="1350">
              <a:solidFill>
                <a:schemeClr val="dk1"/>
              </a:solidFill>
              <a:latin typeface="DM Sans"/>
              <a:ea typeface="DM Sans"/>
              <a:cs typeface="DM Sans"/>
              <a:sym typeface="DM Sans"/>
            </a:endParaRPr>
          </a:p>
          <a:p>
            <a:pPr indent="-314325" lvl="0" marL="457200" rtl="0" algn="l">
              <a:spcBef>
                <a:spcPts val="120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Gráficos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Pacotes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Programação funcional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Comunidade ativa</a:t>
            </a:r>
            <a:endParaRPr sz="1350">
              <a:solidFill>
                <a:schemeClr val="dk1"/>
              </a:solidFill>
              <a:latin typeface="DM Sans"/>
              <a:ea typeface="DM Sans"/>
              <a:cs typeface="DM Sans"/>
              <a:sym typeface="DM Sans"/>
            </a:endParaRPr>
          </a:p>
        </p:txBody>
      </p:sp>
      <p:pic>
        <p:nvPicPr>
          <p:cNvPr id="753" name="Google Shape;753;p114"/>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54" name="Google Shape;754;p114"/>
          <p:cNvPicPr preferRelativeResize="0"/>
          <p:nvPr/>
        </p:nvPicPr>
        <p:blipFill>
          <a:blip r:embed="rId4">
            <a:alphaModFix/>
          </a:blip>
          <a:stretch>
            <a:fillRect/>
          </a:stretch>
        </p:blipFill>
        <p:spPr>
          <a:xfrm>
            <a:off x="6801475" y="654400"/>
            <a:ext cx="1806626" cy="14001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5"/>
          <p:cNvSpPr txBox="1"/>
          <p:nvPr/>
        </p:nvSpPr>
        <p:spPr>
          <a:xfrm>
            <a:off x="493650" y="841175"/>
            <a:ext cx="51456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Linguagens alto nível e linguagens de baixo nível</a:t>
            </a:r>
            <a:endParaRPr b="1" sz="4000">
              <a:solidFill>
                <a:schemeClr val="dk1"/>
              </a:solidFill>
              <a:latin typeface="DM Sans"/>
              <a:ea typeface="DM Sans"/>
              <a:cs typeface="DM Sans"/>
              <a:sym typeface="DM Sans"/>
            </a:endParaRPr>
          </a:p>
        </p:txBody>
      </p:sp>
      <p:sp>
        <p:nvSpPr>
          <p:cNvPr id="760" name="Google Shape;760;p115"/>
          <p:cNvSpPr txBox="1"/>
          <p:nvPr/>
        </p:nvSpPr>
        <p:spPr>
          <a:xfrm>
            <a:off x="529450" y="2917175"/>
            <a:ext cx="39420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pt-BR" sz="1350">
                <a:solidFill>
                  <a:schemeClr val="dk1"/>
                </a:solidFill>
                <a:latin typeface="DM Sans"/>
                <a:ea typeface="DM Sans"/>
                <a:cs typeface="DM Sans"/>
                <a:sym typeface="DM Sans"/>
              </a:rPr>
              <a:t>L</a:t>
            </a:r>
            <a:r>
              <a:rPr lang="pt-BR" sz="1350">
                <a:solidFill>
                  <a:schemeClr val="dk1"/>
                </a:solidFill>
                <a:latin typeface="DM Sans"/>
                <a:ea typeface="DM Sans"/>
                <a:cs typeface="DM Sans"/>
                <a:sym typeface="DM Sans"/>
              </a:rPr>
              <a:t>inguagens de programação podem ser classificadas em linguagens de alto nível e linguagens de baixo nível com base na sua proximidade ao código de máquina e ao hardware do computador.</a:t>
            </a:r>
            <a:endParaRPr sz="1350">
              <a:solidFill>
                <a:schemeClr val="dk1"/>
              </a:solidFill>
              <a:latin typeface="DM Sans"/>
              <a:ea typeface="DM Sans"/>
              <a:cs typeface="DM Sans"/>
              <a:sym typeface="DM Sans"/>
            </a:endParaRPr>
          </a:p>
        </p:txBody>
      </p:sp>
      <p:pic>
        <p:nvPicPr>
          <p:cNvPr id="761" name="Google Shape;761;p11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62" name="Google Shape;762;p115"/>
          <p:cNvPicPr preferRelativeResize="0"/>
          <p:nvPr/>
        </p:nvPicPr>
        <p:blipFill rotWithShape="1">
          <a:blip r:embed="rId4">
            <a:alphaModFix/>
          </a:blip>
          <a:srcRect b="0" l="0" r="11801" t="0"/>
          <a:stretch/>
        </p:blipFill>
        <p:spPr>
          <a:xfrm>
            <a:off x="5476750" y="841175"/>
            <a:ext cx="3129300" cy="354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71"/>
          <p:cNvSpPr/>
          <p:nvPr/>
        </p:nvSpPr>
        <p:spPr>
          <a:xfrm>
            <a:off x="5692275" y="466050"/>
            <a:ext cx="2969400" cy="411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1"/>
          <p:cNvSpPr txBox="1"/>
          <p:nvPr/>
        </p:nvSpPr>
        <p:spPr>
          <a:xfrm>
            <a:off x="457725" y="26947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pt-BR" sz="1350">
                <a:solidFill>
                  <a:schemeClr val="accent2"/>
                </a:solidFill>
                <a:latin typeface="DM Sans"/>
                <a:ea typeface="DM Sans"/>
                <a:cs typeface="DM Sans"/>
                <a:sym typeface="DM Sans"/>
              </a:rPr>
              <a:t>Preencha o forms que está no QR Code ou link. Ele nos ajudará a formatar as próximas aulas e tentar direcionar melhor para os interesses de vocês. </a:t>
            </a:r>
            <a:endParaRPr b="1" sz="1350">
              <a:latin typeface="DM Sans"/>
              <a:ea typeface="DM Sans"/>
              <a:cs typeface="DM Sans"/>
              <a:sym typeface="DM Sans"/>
            </a:endParaRPr>
          </a:p>
        </p:txBody>
      </p:sp>
      <p:sp>
        <p:nvSpPr>
          <p:cNvPr id="255" name="Google Shape;255;p71"/>
          <p:cNvSpPr txBox="1"/>
          <p:nvPr/>
        </p:nvSpPr>
        <p:spPr>
          <a:xfrm>
            <a:off x="488150" y="468275"/>
            <a:ext cx="3466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rgbClr val="121212"/>
                </a:solidFill>
                <a:latin typeface="DM Sans"/>
                <a:ea typeface="DM Sans"/>
                <a:cs typeface="DM Sans"/>
                <a:sym typeface="DM Sans"/>
              </a:rPr>
              <a:t>CARÔMETRO</a:t>
            </a:r>
            <a:endParaRPr sz="1350">
              <a:solidFill>
                <a:schemeClr val="dk1"/>
              </a:solidFill>
              <a:latin typeface="DM Sans"/>
              <a:ea typeface="DM Sans"/>
              <a:cs typeface="DM Sans"/>
              <a:sym typeface="DM Sans"/>
            </a:endParaRPr>
          </a:p>
        </p:txBody>
      </p:sp>
      <p:sp>
        <p:nvSpPr>
          <p:cNvPr id="256" name="Google Shape;256;p71"/>
          <p:cNvSpPr txBox="1"/>
          <p:nvPr/>
        </p:nvSpPr>
        <p:spPr>
          <a:xfrm>
            <a:off x="488150" y="1069700"/>
            <a:ext cx="5053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accent2"/>
                </a:solidFill>
                <a:latin typeface="DM Sans"/>
                <a:ea typeface="DM Sans"/>
                <a:cs typeface="DM Sans"/>
                <a:sym typeface="DM Sans"/>
              </a:rPr>
              <a:t>Quem são os estudantes Coder?</a:t>
            </a:r>
            <a:endParaRPr b="1" sz="4000">
              <a:solidFill>
                <a:srgbClr val="121212"/>
              </a:solidFill>
              <a:latin typeface="DM Sans"/>
              <a:ea typeface="DM Sans"/>
              <a:cs typeface="DM Sans"/>
              <a:sym typeface="DM Sans"/>
            </a:endParaRPr>
          </a:p>
        </p:txBody>
      </p:sp>
      <p:pic>
        <p:nvPicPr>
          <p:cNvPr id="257" name="Google Shape;257;p71"/>
          <p:cNvPicPr preferRelativeResize="0"/>
          <p:nvPr/>
        </p:nvPicPr>
        <p:blipFill>
          <a:blip r:embed="rId3">
            <a:alphaModFix/>
          </a:blip>
          <a:stretch>
            <a:fillRect/>
          </a:stretch>
        </p:blipFill>
        <p:spPr>
          <a:xfrm>
            <a:off x="5712875" y="468275"/>
            <a:ext cx="2923973" cy="4118750"/>
          </a:xfrm>
          <a:prstGeom prst="rect">
            <a:avLst/>
          </a:prstGeom>
          <a:noFill/>
          <a:ln>
            <a:noFill/>
          </a:ln>
        </p:spPr>
      </p:pic>
      <p:sp>
        <p:nvSpPr>
          <p:cNvPr id="258" name="Google Shape;258;p71"/>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pt-BR"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259" name="Google Shape;259;p71"/>
          <p:cNvPicPr preferRelativeResize="0"/>
          <p:nvPr/>
        </p:nvPicPr>
        <p:blipFill>
          <a:blip r:embed="rId4">
            <a:alphaModFix/>
          </a:blip>
          <a:stretch>
            <a:fillRect/>
          </a:stretch>
        </p:blipFill>
        <p:spPr>
          <a:xfrm>
            <a:off x="5746113" y="1095450"/>
            <a:ext cx="2857500" cy="2857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11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68" name="Google Shape;768;p116"/>
          <p:cNvPicPr preferRelativeResize="0"/>
          <p:nvPr/>
        </p:nvPicPr>
        <p:blipFill>
          <a:blip r:embed="rId4">
            <a:alphaModFix/>
          </a:blip>
          <a:stretch>
            <a:fillRect/>
          </a:stretch>
        </p:blipFill>
        <p:spPr>
          <a:xfrm>
            <a:off x="716205" y="715988"/>
            <a:ext cx="3628620" cy="3819600"/>
          </a:xfrm>
          <a:prstGeom prst="rect">
            <a:avLst/>
          </a:prstGeom>
          <a:noFill/>
          <a:ln>
            <a:noFill/>
          </a:ln>
        </p:spPr>
      </p:pic>
      <p:pic>
        <p:nvPicPr>
          <p:cNvPr id="769" name="Google Shape;769;p116"/>
          <p:cNvPicPr preferRelativeResize="0"/>
          <p:nvPr/>
        </p:nvPicPr>
        <p:blipFill>
          <a:blip r:embed="rId5">
            <a:alphaModFix/>
          </a:blip>
          <a:stretch>
            <a:fillRect/>
          </a:stretch>
        </p:blipFill>
        <p:spPr>
          <a:xfrm>
            <a:off x="4729650" y="715300"/>
            <a:ext cx="3820975"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Instalações e Ambiente</a:t>
            </a:r>
            <a:endParaRPr b="1" sz="4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grpSp>
        <p:nvGrpSpPr>
          <p:cNvPr id="779" name="Google Shape;779;p118"/>
          <p:cNvGrpSpPr/>
          <p:nvPr/>
        </p:nvGrpSpPr>
        <p:grpSpPr>
          <a:xfrm>
            <a:off x="2172088" y="1852650"/>
            <a:ext cx="197100" cy="197100"/>
            <a:chOff x="2172088" y="1852650"/>
            <a:chExt cx="197100" cy="197100"/>
          </a:xfrm>
        </p:grpSpPr>
        <p:sp>
          <p:nvSpPr>
            <p:cNvPr id="780" name="Google Shape;780;p118"/>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8"/>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18"/>
          <p:cNvGrpSpPr/>
          <p:nvPr/>
        </p:nvGrpSpPr>
        <p:grpSpPr>
          <a:xfrm>
            <a:off x="2172088" y="2455775"/>
            <a:ext cx="197100" cy="197100"/>
            <a:chOff x="2172088" y="2455775"/>
            <a:chExt cx="197100" cy="197100"/>
          </a:xfrm>
        </p:grpSpPr>
        <p:sp>
          <p:nvSpPr>
            <p:cNvPr id="783" name="Google Shape;783;p118"/>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8"/>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85" name="Google Shape;785;p118"/>
          <p:cNvCxnSpPr>
            <a:endCxn id="783"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786" name="Google Shape;786;p11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Instalações</a:t>
            </a:r>
            <a:endParaRPr b="1" sz="4000">
              <a:solidFill>
                <a:schemeClr val="dk1"/>
              </a:solidFill>
              <a:latin typeface="DM Sans"/>
              <a:ea typeface="DM Sans"/>
              <a:cs typeface="DM Sans"/>
              <a:sym typeface="DM Sans"/>
            </a:endParaRPr>
          </a:p>
        </p:txBody>
      </p:sp>
      <p:sp>
        <p:nvSpPr>
          <p:cNvPr id="787" name="Google Shape;787;p118"/>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Python 3 </a:t>
            </a:r>
            <a:r>
              <a:rPr lang="pt-BR" sz="1350">
                <a:solidFill>
                  <a:srgbClr val="999999"/>
                </a:solidFill>
                <a:latin typeface="DM Sans"/>
                <a:ea typeface="DM Sans"/>
                <a:cs typeface="DM Sans"/>
                <a:sym typeface="DM Sans"/>
              </a:rPr>
              <a:t>(</a:t>
            </a:r>
            <a:r>
              <a:rPr lang="pt-BR" sz="1350" u="sng">
                <a:solidFill>
                  <a:srgbClr val="999999"/>
                </a:solidFill>
                <a:latin typeface="DM Sans"/>
                <a:ea typeface="DM Sans"/>
                <a:cs typeface="DM Sans"/>
                <a:sym typeface="DM Sans"/>
                <a:hlinkClick r:id="rId3">
                  <a:extLst>
                    <a:ext uri="{A12FA001-AC4F-418D-AE19-62706E023703}">
                      <ahyp:hlinkClr val="tx"/>
                    </a:ext>
                  </a:extLst>
                </a:hlinkClick>
              </a:rPr>
              <a:t>Phython.org</a:t>
            </a:r>
            <a:r>
              <a:rPr lang="pt-BR"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p:txBody>
      </p:sp>
      <p:sp>
        <p:nvSpPr>
          <p:cNvPr id="788" name="Google Shape;788;p118"/>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Visual Studio Code</a:t>
            </a:r>
            <a:r>
              <a:rPr b="1" lang="pt-BR" sz="1350">
                <a:solidFill>
                  <a:srgbClr val="999999"/>
                </a:solidFill>
                <a:latin typeface="DM Sans"/>
                <a:ea typeface="DM Sans"/>
                <a:cs typeface="DM Sans"/>
                <a:sym typeface="DM Sans"/>
              </a:rPr>
              <a:t> </a:t>
            </a:r>
            <a:r>
              <a:rPr lang="pt-BR" sz="1350">
                <a:solidFill>
                  <a:srgbClr val="999999"/>
                </a:solidFill>
                <a:latin typeface="DM Sans"/>
                <a:ea typeface="DM Sans"/>
                <a:cs typeface="DM Sans"/>
                <a:sym typeface="DM Sans"/>
              </a:rPr>
              <a:t>(</a:t>
            </a:r>
            <a:r>
              <a:rPr lang="pt-BR" sz="1350" u="sng">
                <a:solidFill>
                  <a:srgbClr val="999999"/>
                </a:solidFill>
                <a:latin typeface="DM Sans"/>
                <a:ea typeface="DM Sans"/>
                <a:cs typeface="DM Sans"/>
                <a:sym typeface="DM Sans"/>
                <a:hlinkClick r:id="rId4">
                  <a:extLst>
                    <a:ext uri="{A12FA001-AC4F-418D-AE19-62706E023703}">
                      <ahyp:hlinkClr val="tx"/>
                    </a:ext>
                  </a:extLst>
                </a:hlinkClick>
              </a:rPr>
              <a:t>VisualStudio.com</a:t>
            </a:r>
            <a:r>
              <a:rPr lang="pt-BR"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p:txBody>
      </p:sp>
      <p:grpSp>
        <p:nvGrpSpPr>
          <p:cNvPr id="789" name="Google Shape;789;p118"/>
          <p:cNvGrpSpPr/>
          <p:nvPr/>
        </p:nvGrpSpPr>
        <p:grpSpPr>
          <a:xfrm>
            <a:off x="2172088" y="3082350"/>
            <a:ext cx="197100" cy="197100"/>
            <a:chOff x="2172088" y="3058775"/>
            <a:chExt cx="197100" cy="197100"/>
          </a:xfrm>
        </p:grpSpPr>
        <p:sp>
          <p:nvSpPr>
            <p:cNvPr id="790" name="Google Shape;790;p118"/>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8"/>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92" name="Google Shape;792;p118"/>
          <p:cNvCxnSpPr>
            <a:endCxn id="790"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sp>
        <p:nvSpPr>
          <p:cNvPr id="793" name="Google Shape;793;p118"/>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Extensões no VS Code: </a:t>
            </a:r>
            <a:r>
              <a:rPr lang="pt-BR" sz="1350">
                <a:solidFill>
                  <a:schemeClr val="dk1"/>
                </a:solidFill>
                <a:latin typeface="DM Sans"/>
                <a:ea typeface="DM Sans"/>
                <a:cs typeface="DM Sans"/>
                <a:sym typeface="DM Sans"/>
              </a:rPr>
              <a:t>Python e Jupyter</a:t>
            </a:r>
            <a:r>
              <a:rPr b="1" lang="pt-BR"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9"/>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Visual Studio Code</a:t>
            </a:r>
            <a:endParaRPr b="1" sz="4000">
              <a:solidFill>
                <a:schemeClr val="dk1"/>
              </a:solidFill>
              <a:latin typeface="DM Sans"/>
              <a:ea typeface="DM Sans"/>
              <a:cs typeface="DM Sans"/>
              <a:sym typeface="DM Sans"/>
            </a:endParaRPr>
          </a:p>
        </p:txBody>
      </p:sp>
      <p:sp>
        <p:nvSpPr>
          <p:cNvPr id="799" name="Google Shape;799;p119"/>
          <p:cNvSpPr txBox="1"/>
          <p:nvPr/>
        </p:nvSpPr>
        <p:spPr>
          <a:xfrm>
            <a:off x="572550" y="2571750"/>
            <a:ext cx="3942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pt-BR" sz="1350">
                <a:solidFill>
                  <a:schemeClr val="dk1"/>
                </a:solidFill>
                <a:latin typeface="DM Sans"/>
                <a:ea typeface="DM Sans"/>
                <a:cs typeface="DM Sans"/>
                <a:sym typeface="DM Sans"/>
              </a:rPr>
              <a:t>O Visual Studio Code (VS Code) é um </a:t>
            </a:r>
            <a:r>
              <a:rPr lang="pt-BR" sz="1350">
                <a:solidFill>
                  <a:schemeClr val="dk1"/>
                </a:solidFill>
                <a:latin typeface="DM Sans"/>
                <a:ea typeface="DM Sans"/>
                <a:cs typeface="DM Sans"/>
                <a:sym typeface="DM Sans"/>
              </a:rPr>
              <a:t>editor de</a:t>
            </a:r>
            <a:r>
              <a:rPr lang="pt-BR" sz="1350">
                <a:solidFill>
                  <a:schemeClr val="dk1"/>
                </a:solidFill>
                <a:latin typeface="DM Sans"/>
                <a:ea typeface="DM Sans"/>
                <a:cs typeface="DM Sans"/>
                <a:sym typeface="DM Sans"/>
              </a:rPr>
              <a:t> código aberto desenvolvido pela Microsoft. Ele inclui suporte para depuração, controle de versionamento Git incorporado, realce de sintaxe, complementação inteligente de código, snippets e refatoração de código. As extensões fazem </a:t>
            </a:r>
            <a:r>
              <a:rPr lang="pt-BR" sz="1350">
                <a:solidFill>
                  <a:schemeClr val="dk1"/>
                </a:solidFill>
                <a:latin typeface="DM Sans"/>
                <a:ea typeface="DM Sans"/>
                <a:cs typeface="DM Sans"/>
                <a:sym typeface="DM Sans"/>
              </a:rPr>
              <a:t>do VS</a:t>
            </a:r>
            <a:r>
              <a:rPr lang="pt-BR" sz="1350">
                <a:solidFill>
                  <a:schemeClr val="dk1"/>
                </a:solidFill>
                <a:latin typeface="DM Sans"/>
                <a:ea typeface="DM Sans"/>
                <a:cs typeface="DM Sans"/>
                <a:sym typeface="DM Sans"/>
              </a:rPr>
              <a:t> Code um excelente editor de Python. </a:t>
            </a:r>
            <a:endParaRPr sz="1350">
              <a:solidFill>
                <a:schemeClr val="dk1"/>
              </a:solidFill>
              <a:latin typeface="DM Sans"/>
              <a:ea typeface="DM Sans"/>
              <a:cs typeface="DM Sans"/>
              <a:sym typeface="DM Sans"/>
            </a:endParaRPr>
          </a:p>
        </p:txBody>
      </p:sp>
      <p:pic>
        <p:nvPicPr>
          <p:cNvPr id="800" name="Google Shape;800;p119"/>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801" name="Google Shape;801;p119"/>
          <p:cNvPicPr preferRelativeResize="0"/>
          <p:nvPr/>
        </p:nvPicPr>
        <p:blipFill>
          <a:blip r:embed="rId4">
            <a:alphaModFix/>
          </a:blip>
          <a:stretch>
            <a:fillRect/>
          </a:stretch>
        </p:blipFill>
        <p:spPr>
          <a:xfrm>
            <a:off x="5371925" y="2117726"/>
            <a:ext cx="3264924" cy="2036887"/>
          </a:xfrm>
          <a:prstGeom prst="rect">
            <a:avLst/>
          </a:prstGeom>
          <a:noFill/>
          <a:ln>
            <a:noFill/>
          </a:ln>
        </p:spPr>
      </p:pic>
      <p:pic>
        <p:nvPicPr>
          <p:cNvPr id="802" name="Google Shape;802;p119"/>
          <p:cNvPicPr preferRelativeResize="0"/>
          <p:nvPr/>
        </p:nvPicPr>
        <p:blipFill>
          <a:blip r:embed="rId5">
            <a:alphaModFix/>
          </a:blip>
          <a:stretch>
            <a:fillRect/>
          </a:stretch>
        </p:blipFill>
        <p:spPr>
          <a:xfrm>
            <a:off x="6817072" y="841175"/>
            <a:ext cx="1722125" cy="861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20"/>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Instalações</a:t>
            </a:r>
            <a:endParaRPr b="1" sz="4000">
              <a:solidFill>
                <a:schemeClr val="dk1"/>
              </a:solidFill>
              <a:latin typeface="DM Sans"/>
              <a:ea typeface="DM Sans"/>
              <a:cs typeface="DM Sans"/>
              <a:sym typeface="DM Sans"/>
            </a:endParaRPr>
          </a:p>
        </p:txBody>
      </p:sp>
      <p:sp>
        <p:nvSpPr>
          <p:cNvPr id="808" name="Google Shape;808;p120"/>
          <p:cNvSpPr txBox="1"/>
          <p:nvPr/>
        </p:nvSpPr>
        <p:spPr>
          <a:xfrm>
            <a:off x="572550" y="2571750"/>
            <a:ext cx="3942000" cy="21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Extensões VS Code:</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Python</a:t>
            </a:r>
            <a:endParaRPr b="1"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A extensão inclui recursos como IntelliSense (Pylance), depuração,formatação de código, refatoração, explorador de variáveis, explorador de testes e muito mais!</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809" name="Google Shape;809;p12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810" name="Google Shape;810;p120"/>
          <p:cNvPicPr preferRelativeResize="0"/>
          <p:nvPr/>
        </p:nvPicPr>
        <p:blipFill>
          <a:blip r:embed="rId4">
            <a:alphaModFix/>
          </a:blip>
          <a:stretch>
            <a:fillRect/>
          </a:stretch>
        </p:blipFill>
        <p:spPr>
          <a:xfrm>
            <a:off x="5240975" y="948250"/>
            <a:ext cx="3395875" cy="36789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1"/>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Instalações</a:t>
            </a:r>
            <a:endParaRPr b="1" sz="4000">
              <a:solidFill>
                <a:schemeClr val="dk1"/>
              </a:solidFill>
              <a:latin typeface="DM Sans"/>
              <a:ea typeface="DM Sans"/>
              <a:cs typeface="DM Sans"/>
              <a:sym typeface="DM Sans"/>
            </a:endParaRPr>
          </a:p>
        </p:txBody>
      </p:sp>
      <p:sp>
        <p:nvSpPr>
          <p:cNvPr id="816" name="Google Shape;816;p121"/>
          <p:cNvSpPr txBox="1"/>
          <p:nvPr/>
        </p:nvSpPr>
        <p:spPr>
          <a:xfrm>
            <a:off x="572550" y="2571750"/>
            <a:ext cx="3942000" cy="13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Extensões VS Code:</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Jupyter</a:t>
            </a:r>
            <a:endParaRPr b="1" sz="1350">
              <a:solidFill>
                <a:schemeClr val="dk1"/>
              </a:solidFill>
              <a:latin typeface="DM Sans"/>
              <a:ea typeface="DM Sans"/>
              <a:cs typeface="DM Sans"/>
              <a:sym typeface="DM Sans"/>
            </a:endParaRPr>
          </a:p>
          <a:p>
            <a:pPr indent="0" lvl="0" marL="0" rtl="0" algn="l">
              <a:spcBef>
                <a:spcPts val="1200"/>
              </a:spcBef>
              <a:spcAft>
                <a:spcPts val="1200"/>
              </a:spcAft>
              <a:buNone/>
            </a:pPr>
            <a:r>
              <a:rPr lang="pt-BR" sz="1350">
                <a:solidFill>
                  <a:schemeClr val="dk1"/>
                </a:solidFill>
                <a:latin typeface="DM Sans"/>
                <a:ea typeface="DM Sans"/>
                <a:cs typeface="DM Sans"/>
                <a:sym typeface="DM Sans"/>
              </a:rPr>
              <a:t>O Jupyter Notebook é uma das ferramentas mais utilizadas quando se fala de Análise de Dados. A extensão do Jupyter nos permite executar programas em Jupyter (.ipynb)</a:t>
            </a:r>
            <a:endParaRPr sz="1350">
              <a:solidFill>
                <a:schemeClr val="dk1"/>
              </a:solidFill>
              <a:latin typeface="DM Sans"/>
              <a:ea typeface="DM Sans"/>
              <a:cs typeface="DM Sans"/>
              <a:sym typeface="DM Sans"/>
            </a:endParaRPr>
          </a:p>
        </p:txBody>
      </p:sp>
      <p:pic>
        <p:nvPicPr>
          <p:cNvPr id="817" name="Google Shape;817;p121"/>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818" name="Google Shape;818;p121"/>
          <p:cNvPicPr preferRelativeResize="0"/>
          <p:nvPr/>
        </p:nvPicPr>
        <p:blipFill>
          <a:blip r:embed="rId4">
            <a:alphaModFix/>
          </a:blip>
          <a:stretch>
            <a:fillRect/>
          </a:stretch>
        </p:blipFill>
        <p:spPr>
          <a:xfrm>
            <a:off x="5142915" y="841175"/>
            <a:ext cx="3493934" cy="37851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22"/>
          <p:cNvSpPr txBox="1"/>
          <p:nvPr/>
        </p:nvSpPr>
        <p:spPr>
          <a:xfrm>
            <a:off x="1445150" y="5375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824" name="Google Shape;824;p122"/>
          <p:cNvSpPr txBox="1"/>
          <p:nvPr/>
        </p:nvSpPr>
        <p:spPr>
          <a:xfrm>
            <a:off x="473350" y="1322450"/>
            <a:ext cx="8195100" cy="279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pt-BR" sz="2800">
                <a:solidFill>
                  <a:schemeClr val="lt1"/>
                </a:solidFill>
                <a:latin typeface="DM Sans"/>
                <a:ea typeface="DM Sans"/>
                <a:cs typeface="DM Sans"/>
                <a:sym typeface="DM Sans"/>
              </a:rPr>
              <a:t>Hello World!</a:t>
            </a:r>
            <a:endParaRPr sz="2200">
              <a:solidFill>
                <a:srgbClr val="B7B7B7"/>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b="1" lang="pt-BR" sz="2200">
                <a:solidFill>
                  <a:schemeClr val="lt1"/>
                </a:solidFill>
                <a:latin typeface="DM Sans"/>
                <a:ea typeface="DM Sans"/>
                <a:cs typeface="DM Sans"/>
                <a:sym typeface="DM Sans"/>
              </a:rPr>
              <a:t>Descrição:</a:t>
            </a:r>
            <a:endParaRPr b="1" sz="2200">
              <a:solidFill>
                <a:schemeClr val="lt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pt-BR" sz="2200">
                <a:solidFill>
                  <a:srgbClr val="B7B7B7"/>
                </a:solidFill>
                <a:latin typeface="DM Sans"/>
                <a:ea typeface="DM Sans"/>
                <a:cs typeface="DM Sans"/>
                <a:sym typeface="DM Sans"/>
              </a:rPr>
              <a:t>Em conjunto vamos seguir o passo a passo a seguir e criaremos nosso primeiro “Hello World!”</a:t>
            </a:r>
            <a:endParaRPr sz="2200">
              <a:solidFill>
                <a:srgbClr val="B7B7B7"/>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1000"/>
              </a:spcBef>
              <a:spcAft>
                <a:spcPts val="0"/>
              </a:spcAft>
              <a:buNone/>
            </a:pPr>
            <a:r>
              <a:t/>
            </a:r>
            <a:endParaRPr b="1" sz="2000">
              <a:solidFill>
                <a:schemeClr val="lt1"/>
              </a:solidFill>
              <a:latin typeface="DM Sans"/>
              <a:ea typeface="DM Sans"/>
              <a:cs typeface="DM Sans"/>
              <a:sym typeface="DM Sans"/>
            </a:endParaRPr>
          </a:p>
        </p:txBody>
      </p:sp>
      <p:grpSp>
        <p:nvGrpSpPr>
          <p:cNvPr id="825" name="Google Shape;825;p122"/>
          <p:cNvGrpSpPr/>
          <p:nvPr/>
        </p:nvGrpSpPr>
        <p:grpSpPr>
          <a:xfrm>
            <a:off x="473351" y="468273"/>
            <a:ext cx="738900" cy="738900"/>
            <a:chOff x="473351" y="619523"/>
            <a:chExt cx="738900" cy="738900"/>
          </a:xfrm>
        </p:grpSpPr>
        <p:sp>
          <p:nvSpPr>
            <p:cNvPr id="826" name="Google Shape;826;p12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p12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23"/>
          <p:cNvSpPr txBox="1"/>
          <p:nvPr/>
        </p:nvSpPr>
        <p:spPr>
          <a:xfrm>
            <a:off x="572550" y="2571750"/>
            <a:ext cx="39420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1 . </a:t>
            </a:r>
            <a:r>
              <a:rPr b="1" lang="pt-BR" sz="1350">
                <a:solidFill>
                  <a:schemeClr val="dk1"/>
                </a:solidFill>
                <a:highlight>
                  <a:srgbClr val="EAFF6A"/>
                </a:highlight>
                <a:latin typeface="DM Sans"/>
                <a:ea typeface="DM Sans"/>
                <a:cs typeface="DM Sans"/>
                <a:sym typeface="DM Sans"/>
              </a:rPr>
              <a:t>Crie uma pasta</a:t>
            </a:r>
            <a:r>
              <a:rPr lang="pt-BR" sz="1350">
                <a:solidFill>
                  <a:schemeClr val="dk1"/>
                </a:solidFill>
                <a:latin typeface="DM Sans"/>
                <a:ea typeface="DM Sans"/>
                <a:cs typeface="DM Sans"/>
                <a:sym typeface="DM Sans"/>
              </a:rPr>
              <a:t> para salvar seus projetos na sua máquina,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2. Utilize a opção </a:t>
            </a:r>
            <a:r>
              <a:rPr b="1" lang="pt-BR" sz="1350">
                <a:solidFill>
                  <a:schemeClr val="dk1"/>
                </a:solidFill>
                <a:highlight>
                  <a:srgbClr val="EAFF6A"/>
                </a:highlight>
                <a:latin typeface="DM Sans"/>
                <a:ea typeface="DM Sans"/>
                <a:cs typeface="DM Sans"/>
                <a:sym typeface="DM Sans"/>
              </a:rPr>
              <a:t>Open Folder</a:t>
            </a:r>
            <a:r>
              <a:rPr lang="pt-BR" sz="1350">
                <a:solidFill>
                  <a:schemeClr val="dk1"/>
                </a:solidFill>
                <a:latin typeface="DM Sans"/>
                <a:ea typeface="DM Sans"/>
                <a:cs typeface="DM Sans"/>
                <a:sym typeface="DM Sans"/>
              </a:rPr>
              <a:t> para abrir essa pasta.</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833" name="Google Shape;833;p12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834" name="Google Shape;834;p123"/>
          <p:cNvPicPr preferRelativeResize="0"/>
          <p:nvPr/>
        </p:nvPicPr>
        <p:blipFill>
          <a:blip r:embed="rId4">
            <a:alphaModFix/>
          </a:blip>
          <a:stretch>
            <a:fillRect/>
          </a:stretch>
        </p:blipFill>
        <p:spPr>
          <a:xfrm>
            <a:off x="5864925" y="805288"/>
            <a:ext cx="2510753" cy="3820976"/>
          </a:xfrm>
          <a:prstGeom prst="rect">
            <a:avLst/>
          </a:prstGeom>
          <a:noFill/>
          <a:ln>
            <a:noFill/>
          </a:ln>
        </p:spPr>
      </p:pic>
      <p:sp>
        <p:nvSpPr>
          <p:cNvPr id="835" name="Google Shape;835;p123"/>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pt-BR" sz="4000">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836" name="Google Shape;836;p123"/>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37" name="Google Shape;837;p123"/>
          <p:cNvGrpSpPr/>
          <p:nvPr/>
        </p:nvGrpSpPr>
        <p:grpSpPr>
          <a:xfrm>
            <a:off x="488525" y="468311"/>
            <a:ext cx="431074" cy="431074"/>
            <a:chOff x="473351" y="619523"/>
            <a:chExt cx="738900" cy="738900"/>
          </a:xfrm>
        </p:grpSpPr>
        <p:sp>
          <p:nvSpPr>
            <p:cNvPr id="838" name="Google Shape;838;p12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123"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24"/>
          <p:cNvSpPr txBox="1"/>
          <p:nvPr/>
        </p:nvSpPr>
        <p:spPr>
          <a:xfrm>
            <a:off x="572550" y="2571750"/>
            <a:ext cx="39420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3</a:t>
            </a:r>
            <a:r>
              <a:rPr lang="pt-BR" sz="1350">
                <a:solidFill>
                  <a:schemeClr val="dk1"/>
                </a:solidFill>
                <a:latin typeface="DM Sans"/>
                <a:ea typeface="DM Sans"/>
                <a:cs typeface="DM Sans"/>
                <a:sym typeface="DM Sans"/>
              </a:rPr>
              <a:t>. </a:t>
            </a:r>
            <a:r>
              <a:rPr b="1" lang="pt-BR">
                <a:solidFill>
                  <a:schemeClr val="dk1"/>
                </a:solidFill>
                <a:highlight>
                  <a:srgbClr val="EAFF6A"/>
                </a:highlight>
              </a:rPr>
              <a:t>Clique em New File</a:t>
            </a:r>
            <a:r>
              <a:rPr lang="pt-BR">
                <a:solidFill>
                  <a:schemeClr val="dk1"/>
                </a:solidFill>
              </a:rPr>
              <a:t> (ícone mais à esquerda nas opções da pasta) na aba do Explorer ou acesse </a:t>
            </a:r>
            <a:r>
              <a:rPr b="1" lang="pt-BR">
                <a:solidFill>
                  <a:schemeClr val="dk1"/>
                </a:solidFill>
              </a:rPr>
              <a:t>File → New File</a:t>
            </a:r>
            <a:r>
              <a:rPr lang="pt-BR">
                <a:solidFill>
                  <a:schemeClr val="dk1"/>
                </a:solidFill>
              </a:rPr>
              <a:t> e crie um arquivo com a extensão .py.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845" name="Google Shape;845;p12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46" name="Google Shape;846;p124"/>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pt-BR" sz="4000">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847" name="Google Shape;847;p124"/>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48" name="Google Shape;848;p124"/>
          <p:cNvGrpSpPr/>
          <p:nvPr/>
        </p:nvGrpSpPr>
        <p:grpSpPr>
          <a:xfrm>
            <a:off x="488525" y="468311"/>
            <a:ext cx="431074" cy="431074"/>
            <a:chOff x="473351" y="619523"/>
            <a:chExt cx="738900" cy="738900"/>
          </a:xfrm>
        </p:grpSpPr>
        <p:sp>
          <p:nvSpPr>
            <p:cNvPr id="849" name="Google Shape;849;p12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124"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pic>
        <p:nvPicPr>
          <p:cNvPr id="851" name="Google Shape;851;p124"/>
          <p:cNvPicPr preferRelativeResize="0"/>
          <p:nvPr/>
        </p:nvPicPr>
        <p:blipFill>
          <a:blip r:embed="rId5">
            <a:alphaModFix/>
          </a:blip>
          <a:stretch>
            <a:fillRect/>
          </a:stretch>
        </p:blipFill>
        <p:spPr>
          <a:xfrm>
            <a:off x="5343525" y="1163751"/>
            <a:ext cx="3347250" cy="3659475"/>
          </a:xfrm>
          <a:prstGeom prst="rect">
            <a:avLst/>
          </a:prstGeom>
          <a:noFill/>
          <a:ln cap="flat" cmpd="sng" w="9525">
            <a:solidFill>
              <a:srgbClr val="FF0000"/>
            </a:solidFill>
            <a:prstDash val="solid"/>
            <a:round/>
            <a:headEnd len="sm" w="sm" type="none"/>
            <a:tailEnd len="sm" w="sm" type="none"/>
          </a:ln>
        </p:spPr>
      </p:pic>
      <p:sp>
        <p:nvSpPr>
          <p:cNvPr id="852" name="Google Shape;852;p124"/>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5"/>
          <p:cNvSpPr txBox="1"/>
          <p:nvPr/>
        </p:nvSpPr>
        <p:spPr>
          <a:xfrm>
            <a:off x="572550" y="2571750"/>
            <a:ext cx="3942000" cy="132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4. Digite o código:</a:t>
            </a:r>
            <a:endParaRPr sz="1350">
              <a:solidFill>
                <a:schemeClr val="dk1"/>
              </a:solidFill>
              <a:latin typeface="DM Sans"/>
              <a:ea typeface="DM Sans"/>
              <a:cs typeface="DM Sans"/>
              <a:sym typeface="DM Sans"/>
            </a:endParaRPr>
          </a:p>
          <a:p>
            <a:pPr indent="0" lvl="0" marL="0" rtl="0" algn="l">
              <a:lnSpc>
                <a:spcPct val="135714"/>
              </a:lnSpc>
              <a:spcBef>
                <a:spcPts val="1200"/>
              </a:spcBef>
              <a:spcAft>
                <a:spcPts val="0"/>
              </a:spcAft>
              <a:buNone/>
            </a:pPr>
            <a:r>
              <a:rPr lang="pt-BR">
                <a:solidFill>
                  <a:srgbClr val="DCDCAA"/>
                </a:solidFill>
                <a:highlight>
                  <a:srgbClr val="1E1E1E"/>
                </a:highlight>
                <a:latin typeface="Courier New"/>
                <a:ea typeface="Courier New"/>
                <a:cs typeface="Courier New"/>
                <a:sym typeface="Courier New"/>
              </a:rPr>
              <a:t>print</a:t>
            </a:r>
            <a:r>
              <a:rPr lang="pt-BR">
                <a:solidFill>
                  <a:srgbClr val="D4D4D4"/>
                </a:solidFill>
                <a:highlight>
                  <a:srgbClr val="1E1E1E"/>
                </a:highlight>
                <a:latin typeface="Courier New"/>
                <a:ea typeface="Courier New"/>
                <a:cs typeface="Courier New"/>
                <a:sym typeface="Courier New"/>
              </a:rPr>
              <a:t>(</a:t>
            </a:r>
            <a:r>
              <a:rPr lang="pt-BR">
                <a:solidFill>
                  <a:srgbClr val="CE9178"/>
                </a:solidFill>
                <a:highlight>
                  <a:srgbClr val="1E1E1E"/>
                </a:highlight>
                <a:latin typeface="Courier New"/>
                <a:ea typeface="Courier New"/>
                <a:cs typeface="Courier New"/>
                <a:sym typeface="Courier New"/>
              </a:rPr>
              <a:t>"hello world"</a:t>
            </a:r>
            <a:r>
              <a:rPr lang="pt-BR">
                <a:solidFill>
                  <a:srgbClr val="D4D4D4"/>
                </a:solidFill>
                <a:highlight>
                  <a:srgbClr val="1E1E1E"/>
                </a:highlight>
                <a:latin typeface="Courier New"/>
                <a:ea typeface="Courier New"/>
                <a:cs typeface="Courier New"/>
                <a:sym typeface="Courier New"/>
              </a:rPr>
              <a:t>)</a:t>
            </a:r>
            <a:endParaRPr>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1200"/>
              </a:spcAft>
              <a:buNone/>
            </a:pPr>
            <a:r>
              <a:rPr lang="pt-BR" sz="1350">
                <a:solidFill>
                  <a:schemeClr val="dk1"/>
                </a:solidFill>
                <a:latin typeface="DM Sans"/>
                <a:ea typeface="DM Sans"/>
                <a:cs typeface="DM Sans"/>
                <a:sym typeface="DM Sans"/>
              </a:rPr>
              <a:t>5. Clique em Run ou pressione Ctrl+F5 </a:t>
            </a:r>
            <a:endParaRPr sz="1350">
              <a:solidFill>
                <a:schemeClr val="dk1"/>
              </a:solidFill>
              <a:latin typeface="DM Sans"/>
              <a:ea typeface="DM Sans"/>
              <a:cs typeface="DM Sans"/>
              <a:sym typeface="DM Sans"/>
            </a:endParaRPr>
          </a:p>
        </p:txBody>
      </p:sp>
      <p:pic>
        <p:nvPicPr>
          <p:cNvPr id="858" name="Google Shape;858;p12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59" name="Google Shape;859;p125"/>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startAt="2"/>
            </a:pPr>
            <a:r>
              <a:rPr b="1" lang="pt-BR" sz="4000">
                <a:solidFill>
                  <a:schemeClr val="dk1"/>
                </a:solidFill>
                <a:latin typeface="DM Sans"/>
                <a:ea typeface="DM Sans"/>
                <a:cs typeface="DM Sans"/>
                <a:sym typeface="DM Sans"/>
              </a:rPr>
              <a:t>Hello World!!</a:t>
            </a:r>
            <a:endParaRPr b="1" sz="4000">
              <a:solidFill>
                <a:schemeClr val="dk1"/>
              </a:solidFill>
              <a:latin typeface="DM Sans"/>
              <a:ea typeface="DM Sans"/>
              <a:cs typeface="DM Sans"/>
              <a:sym typeface="DM Sans"/>
            </a:endParaRPr>
          </a:p>
        </p:txBody>
      </p:sp>
      <p:sp>
        <p:nvSpPr>
          <p:cNvPr id="860" name="Google Shape;860;p125"/>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61" name="Google Shape;861;p125"/>
          <p:cNvGrpSpPr/>
          <p:nvPr/>
        </p:nvGrpSpPr>
        <p:grpSpPr>
          <a:xfrm>
            <a:off x="488525" y="468311"/>
            <a:ext cx="431074" cy="431074"/>
            <a:chOff x="473351" y="619523"/>
            <a:chExt cx="738900" cy="738900"/>
          </a:xfrm>
        </p:grpSpPr>
        <p:sp>
          <p:nvSpPr>
            <p:cNvPr id="862" name="Google Shape;862;p12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3" name="Google Shape;863;p125"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864" name="Google Shape;864;p125"/>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pic>
        <p:nvPicPr>
          <p:cNvPr id="865" name="Google Shape;865;p125"/>
          <p:cNvPicPr preferRelativeResize="0"/>
          <p:nvPr/>
        </p:nvPicPr>
        <p:blipFill>
          <a:blip r:embed="rId5">
            <a:alphaModFix/>
          </a:blip>
          <a:stretch>
            <a:fillRect/>
          </a:stretch>
        </p:blipFill>
        <p:spPr>
          <a:xfrm>
            <a:off x="4694850" y="2144425"/>
            <a:ext cx="3942000" cy="1786607"/>
          </a:xfrm>
          <a:prstGeom prst="rect">
            <a:avLst/>
          </a:prstGeom>
          <a:noFill/>
          <a:ln>
            <a:noFill/>
          </a:ln>
        </p:spPr>
      </p:pic>
      <p:sp>
        <p:nvSpPr>
          <p:cNvPr id="866" name="Google Shape;866;p125"/>
          <p:cNvSpPr/>
          <p:nvPr/>
        </p:nvSpPr>
        <p:spPr>
          <a:xfrm>
            <a:off x="7435025" y="2207450"/>
            <a:ext cx="47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72"/>
          <p:cNvSpPr txBox="1"/>
          <p:nvPr/>
        </p:nvSpPr>
        <p:spPr>
          <a:xfrm>
            <a:off x="2275275" y="1973850"/>
            <a:ext cx="5472000" cy="109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300"/>
              <a:buFont typeface="Arial"/>
              <a:buNone/>
            </a:pPr>
            <a:r>
              <a:rPr b="1" i="0" lang="pt-BR" sz="3300" u="none" cap="none" strike="noStrike">
                <a:solidFill>
                  <a:schemeClr val="lt1"/>
                </a:solidFill>
                <a:latin typeface="DM Sans"/>
                <a:ea typeface="DM Sans"/>
                <a:cs typeface="DM Sans"/>
                <a:sym typeface="DM Sans"/>
              </a:rPr>
              <a:t>O que você precisa saber</a:t>
            </a:r>
            <a:endParaRPr b="1" i="0" sz="33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300"/>
              <a:buFont typeface="Arial"/>
              <a:buNone/>
            </a:pPr>
            <a:r>
              <a:rPr b="1" i="0" lang="pt-BR" sz="3300" u="none" cap="none" strike="noStrike">
                <a:solidFill>
                  <a:srgbClr val="EAFF6A"/>
                </a:solidFill>
                <a:latin typeface="DM Sans"/>
                <a:ea typeface="DM Sans"/>
                <a:cs typeface="DM Sans"/>
                <a:sym typeface="DM Sans"/>
              </a:rPr>
              <a:t>Antes de começar</a:t>
            </a:r>
            <a:endParaRPr b="1" i="0" sz="3300" u="none" cap="none" strike="noStrike">
              <a:solidFill>
                <a:srgbClr val="EAFF6A"/>
              </a:solidFill>
              <a:latin typeface="DM Sans"/>
              <a:ea typeface="DM Sans"/>
              <a:cs typeface="DM Sans"/>
              <a:sym typeface="DM Sans"/>
            </a:endParaRPr>
          </a:p>
        </p:txBody>
      </p:sp>
      <p:grpSp>
        <p:nvGrpSpPr>
          <p:cNvPr id="265" name="Google Shape;265;p72"/>
          <p:cNvGrpSpPr/>
          <p:nvPr/>
        </p:nvGrpSpPr>
        <p:grpSpPr>
          <a:xfrm>
            <a:off x="1396726" y="2153838"/>
            <a:ext cx="738900" cy="738910"/>
            <a:chOff x="4202551" y="710825"/>
            <a:chExt cx="738900" cy="738910"/>
          </a:xfrm>
        </p:grpSpPr>
        <p:sp>
          <p:nvSpPr>
            <p:cNvPr id="266" name="Google Shape;266;p72"/>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2"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a:t>
              </a:r>
              <a:endParaRPr b="1" i="0" sz="4000" u="none" cap="none" strike="noStrike">
                <a:solidFill>
                  <a:schemeClr val="dk1"/>
                </a:solidFill>
                <a:latin typeface="DM Sans"/>
                <a:ea typeface="DM Sans"/>
                <a:cs typeface="DM Sans"/>
                <a:sym typeface="DM Sans"/>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26"/>
          <p:cNvSpPr txBox="1"/>
          <p:nvPr/>
        </p:nvSpPr>
        <p:spPr>
          <a:xfrm>
            <a:off x="572550" y="2571750"/>
            <a:ext cx="39420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6. Crie um arquivo com o nome:</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b="1" lang="pt-BR" sz="1350">
                <a:solidFill>
                  <a:schemeClr val="dk1"/>
                </a:solidFill>
                <a:latin typeface="DM Sans"/>
                <a:ea typeface="DM Sans"/>
                <a:cs typeface="DM Sans"/>
                <a:sym typeface="DM Sans"/>
              </a:rPr>
              <a:t>Aula 01 Hello World.ipynb</a:t>
            </a:r>
            <a:endParaRPr b="1"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Crie uma célula e rode o código:</a:t>
            </a:r>
            <a:endParaRPr sz="1350">
              <a:solidFill>
                <a:schemeClr val="dk1"/>
              </a:solidFill>
              <a:latin typeface="DM Sans"/>
              <a:ea typeface="DM Sans"/>
              <a:cs typeface="DM Sans"/>
              <a:sym typeface="DM Sans"/>
            </a:endParaRPr>
          </a:p>
          <a:p>
            <a:pPr indent="0" lvl="0" marL="0" rtl="0" algn="l">
              <a:lnSpc>
                <a:spcPct val="135714"/>
              </a:lnSpc>
              <a:spcBef>
                <a:spcPts val="1200"/>
              </a:spcBef>
              <a:spcAft>
                <a:spcPts val="0"/>
              </a:spcAft>
              <a:buNone/>
            </a:pPr>
            <a:r>
              <a:rPr lang="pt-BR">
                <a:solidFill>
                  <a:srgbClr val="DCDCAA"/>
                </a:solidFill>
                <a:highlight>
                  <a:srgbClr val="1E1E1E"/>
                </a:highlight>
                <a:latin typeface="Courier New"/>
                <a:ea typeface="Courier New"/>
                <a:cs typeface="Courier New"/>
                <a:sym typeface="Courier New"/>
              </a:rPr>
              <a:t>print</a:t>
            </a:r>
            <a:r>
              <a:rPr lang="pt-BR">
                <a:solidFill>
                  <a:srgbClr val="D4D4D4"/>
                </a:solidFill>
                <a:highlight>
                  <a:srgbClr val="1E1E1E"/>
                </a:highlight>
                <a:latin typeface="Courier New"/>
                <a:ea typeface="Courier New"/>
                <a:cs typeface="Courier New"/>
                <a:sym typeface="Courier New"/>
              </a:rPr>
              <a:t>(</a:t>
            </a:r>
            <a:r>
              <a:rPr lang="pt-BR">
                <a:solidFill>
                  <a:srgbClr val="CE9178"/>
                </a:solidFill>
                <a:highlight>
                  <a:srgbClr val="1E1E1E"/>
                </a:highlight>
                <a:latin typeface="Courier New"/>
                <a:ea typeface="Courier New"/>
                <a:cs typeface="Courier New"/>
                <a:sym typeface="Courier New"/>
              </a:rPr>
              <a:t>"hello world"</a:t>
            </a:r>
            <a:r>
              <a:rPr lang="pt-BR">
                <a:solidFill>
                  <a:srgbClr val="D4D4D4"/>
                </a:solidFill>
                <a:highlight>
                  <a:srgbClr val="1E1E1E"/>
                </a:highlight>
                <a:latin typeface="Courier New"/>
                <a:ea typeface="Courier New"/>
                <a:cs typeface="Courier New"/>
                <a:sym typeface="Courier New"/>
              </a:rPr>
              <a:t>)</a:t>
            </a:r>
            <a:endParaRPr sz="1350">
              <a:solidFill>
                <a:schemeClr val="dk1"/>
              </a:solidFill>
              <a:latin typeface="DM Sans"/>
              <a:ea typeface="DM Sans"/>
              <a:cs typeface="DM Sans"/>
              <a:sym typeface="DM Sans"/>
            </a:endParaRPr>
          </a:p>
          <a:p>
            <a:pPr indent="0" lvl="0" marL="0" rtl="0" algn="l">
              <a:spcBef>
                <a:spcPts val="0"/>
              </a:spcBef>
              <a:spcAft>
                <a:spcPts val="1200"/>
              </a:spcAft>
              <a:buNone/>
            </a:pPr>
            <a:r>
              <a:t/>
            </a:r>
            <a:endParaRPr sz="1350">
              <a:solidFill>
                <a:schemeClr val="dk1"/>
              </a:solidFill>
              <a:latin typeface="DM Sans"/>
              <a:ea typeface="DM Sans"/>
              <a:cs typeface="DM Sans"/>
              <a:sym typeface="DM Sans"/>
            </a:endParaRPr>
          </a:p>
        </p:txBody>
      </p:sp>
      <p:pic>
        <p:nvPicPr>
          <p:cNvPr id="872" name="Google Shape;872;p1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73" name="Google Shape;873;p126"/>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startAt="3"/>
            </a:pPr>
            <a:r>
              <a:rPr b="1" lang="pt-BR" sz="4000">
                <a:solidFill>
                  <a:schemeClr val="dk1"/>
                </a:solidFill>
                <a:latin typeface="DM Sans"/>
                <a:ea typeface="DM Sans"/>
                <a:cs typeface="DM Sans"/>
                <a:sym typeface="DM Sans"/>
              </a:rPr>
              <a:t>Jupyter</a:t>
            </a:r>
            <a:endParaRPr b="1" sz="4000">
              <a:solidFill>
                <a:schemeClr val="dk1"/>
              </a:solidFill>
              <a:latin typeface="DM Sans"/>
              <a:ea typeface="DM Sans"/>
              <a:cs typeface="DM Sans"/>
              <a:sym typeface="DM Sans"/>
            </a:endParaRPr>
          </a:p>
        </p:txBody>
      </p:sp>
      <p:sp>
        <p:nvSpPr>
          <p:cNvPr id="874" name="Google Shape;874;p126"/>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75" name="Google Shape;875;p126"/>
          <p:cNvGrpSpPr/>
          <p:nvPr/>
        </p:nvGrpSpPr>
        <p:grpSpPr>
          <a:xfrm>
            <a:off x="488525" y="468311"/>
            <a:ext cx="431074" cy="431074"/>
            <a:chOff x="473351" y="619523"/>
            <a:chExt cx="738900" cy="738900"/>
          </a:xfrm>
        </p:grpSpPr>
        <p:sp>
          <p:nvSpPr>
            <p:cNvPr id="876" name="Google Shape;876;p12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7" name="Google Shape;877;p126"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878" name="Google Shape;878;p126"/>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
        <p:nvSpPr>
          <p:cNvPr id="879" name="Google Shape;879;p126"/>
          <p:cNvSpPr/>
          <p:nvPr/>
        </p:nvSpPr>
        <p:spPr>
          <a:xfrm>
            <a:off x="7435025" y="2207450"/>
            <a:ext cx="47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pic>
        <p:nvPicPr>
          <p:cNvPr id="880" name="Google Shape;880;p126"/>
          <p:cNvPicPr preferRelativeResize="0"/>
          <p:nvPr/>
        </p:nvPicPr>
        <p:blipFill>
          <a:blip r:embed="rId5">
            <a:alphaModFix/>
          </a:blip>
          <a:stretch>
            <a:fillRect/>
          </a:stretch>
        </p:blipFill>
        <p:spPr>
          <a:xfrm>
            <a:off x="3867051" y="2144775"/>
            <a:ext cx="4769799" cy="1526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27"/>
          <p:cNvSpPr txBox="1"/>
          <p:nvPr/>
        </p:nvSpPr>
        <p:spPr>
          <a:xfrm>
            <a:off x="629950" y="2131800"/>
            <a:ext cx="43053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Principais comandos: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Ctrl + F5: </a:t>
            </a:r>
            <a:r>
              <a:rPr lang="pt-BR" sz="1350">
                <a:latin typeface="DM Sans"/>
                <a:ea typeface="DM Sans"/>
                <a:cs typeface="DM Sans"/>
                <a:sym typeface="DM Sans"/>
              </a:rPr>
              <a:t>Rodar Célula.</a:t>
            </a:r>
            <a:endParaRPr sz="1350">
              <a:latin typeface="DM Sans"/>
              <a:ea typeface="DM Sans"/>
              <a:cs typeface="DM Sans"/>
              <a:sym typeface="DM Sans"/>
            </a:endParaRPr>
          </a:p>
          <a:p>
            <a:pPr indent="0" lvl="0" marL="0" rtl="0" algn="l">
              <a:spcBef>
                <a:spcPts val="0"/>
              </a:spcBef>
              <a:spcAft>
                <a:spcPts val="0"/>
              </a:spcAft>
              <a:buNone/>
            </a:pPr>
            <a:r>
              <a:t/>
            </a:r>
            <a:endParaRPr b="1"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Shift + F5:</a:t>
            </a:r>
            <a:r>
              <a:rPr lang="pt-BR" sz="1350">
                <a:latin typeface="DM Sans"/>
                <a:ea typeface="DM Sans"/>
                <a:cs typeface="DM Sans"/>
                <a:sym typeface="DM Sans"/>
              </a:rPr>
              <a:t> Rodar Célula e pular para próxima célula.</a:t>
            </a:r>
            <a:endParaRPr sz="1350">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Esc + b: </a:t>
            </a:r>
            <a:r>
              <a:rPr lang="pt-BR" sz="1350">
                <a:latin typeface="DM Sans"/>
                <a:ea typeface="DM Sans"/>
                <a:cs typeface="DM Sans"/>
                <a:sym typeface="DM Sans"/>
              </a:rPr>
              <a:t>Criar uma célula abaixo.</a:t>
            </a:r>
            <a:endParaRPr sz="1350">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Esc + x:</a:t>
            </a:r>
            <a:r>
              <a:rPr lang="pt-BR" sz="1350">
                <a:latin typeface="DM Sans"/>
                <a:ea typeface="DM Sans"/>
                <a:cs typeface="DM Sans"/>
                <a:sym typeface="DM Sans"/>
              </a:rPr>
              <a:t> Deletar célula. </a:t>
            </a:r>
            <a:endParaRPr sz="1350">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Esc + m: </a:t>
            </a:r>
            <a:r>
              <a:rPr lang="pt-BR" sz="1350">
                <a:latin typeface="DM Sans"/>
                <a:ea typeface="DM Sans"/>
                <a:cs typeface="DM Sans"/>
                <a:sym typeface="DM Sans"/>
              </a:rPr>
              <a:t>Converte célula para markdown.</a:t>
            </a:r>
            <a:endParaRPr sz="1350">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Esc + y: </a:t>
            </a:r>
            <a:r>
              <a:rPr lang="pt-BR" sz="1350">
                <a:latin typeface="DM Sans"/>
                <a:ea typeface="DM Sans"/>
                <a:cs typeface="DM Sans"/>
                <a:sym typeface="DM Sans"/>
              </a:rPr>
              <a:t>Converte célula para código.</a:t>
            </a:r>
            <a:endParaRPr sz="1350">
              <a:latin typeface="DM Sans"/>
              <a:ea typeface="DM Sans"/>
              <a:cs typeface="DM Sans"/>
              <a:sym typeface="DM Sans"/>
            </a:endParaRPr>
          </a:p>
        </p:txBody>
      </p:sp>
      <p:pic>
        <p:nvPicPr>
          <p:cNvPr id="886" name="Google Shape;886;p12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87" name="Google Shape;887;p127"/>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startAt="3"/>
            </a:pPr>
            <a:r>
              <a:rPr b="1" lang="pt-BR" sz="4000">
                <a:solidFill>
                  <a:schemeClr val="dk1"/>
                </a:solidFill>
                <a:latin typeface="DM Sans"/>
                <a:ea typeface="DM Sans"/>
                <a:cs typeface="DM Sans"/>
                <a:sym typeface="DM Sans"/>
              </a:rPr>
              <a:t>Jupyter</a:t>
            </a:r>
            <a:endParaRPr b="1" sz="4000">
              <a:solidFill>
                <a:schemeClr val="dk1"/>
              </a:solidFill>
              <a:latin typeface="DM Sans"/>
              <a:ea typeface="DM Sans"/>
              <a:cs typeface="DM Sans"/>
              <a:sym typeface="DM Sans"/>
            </a:endParaRPr>
          </a:p>
        </p:txBody>
      </p:sp>
      <p:sp>
        <p:nvSpPr>
          <p:cNvPr id="888" name="Google Shape;888;p127"/>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89" name="Google Shape;889;p127"/>
          <p:cNvGrpSpPr/>
          <p:nvPr/>
        </p:nvGrpSpPr>
        <p:grpSpPr>
          <a:xfrm>
            <a:off x="488525" y="468311"/>
            <a:ext cx="431074" cy="431074"/>
            <a:chOff x="473351" y="619523"/>
            <a:chExt cx="738900" cy="738900"/>
          </a:xfrm>
        </p:grpSpPr>
        <p:sp>
          <p:nvSpPr>
            <p:cNvPr id="890" name="Google Shape;890;p12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1" name="Google Shape;891;p127"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892" name="Google Shape;892;p127"/>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
        <p:nvSpPr>
          <p:cNvPr id="893" name="Google Shape;893;p127"/>
          <p:cNvSpPr/>
          <p:nvPr/>
        </p:nvSpPr>
        <p:spPr>
          <a:xfrm>
            <a:off x="7435025" y="2207450"/>
            <a:ext cx="47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2" name="Shape 902"/>
        <p:cNvGrpSpPr/>
        <p:nvPr/>
      </p:nvGrpSpPr>
      <p:grpSpPr>
        <a:xfrm>
          <a:off x="0" y="0"/>
          <a:ext cx="0" cy="0"/>
          <a:chOff x="0" y="0"/>
          <a:chExt cx="0" cy="0"/>
        </a:xfrm>
      </p:grpSpPr>
      <p:sp>
        <p:nvSpPr>
          <p:cNvPr id="903" name="Google Shape;903;p1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904" name="Google Shape;904;p129"/>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29"/>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906" name="Google Shape;906;p129"/>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907" name="Google Shape;907;p129"/>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8" name="Google Shape;908;p129"/>
          <p:cNvCxnSpPr>
            <a:stCxn id="909" idx="6"/>
            <a:endCxn id="904"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910" name="Google Shape;910;p129"/>
          <p:cNvCxnSpPr>
            <a:stCxn id="904" idx="6"/>
            <a:endCxn id="907"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911" name="Google Shape;911;p129"/>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912" name="Google Shape;912;p129"/>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913" name="Google Shape;913;p129"/>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914" name="Google Shape;914;p129"/>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915" name="Google Shape;915;p129"/>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916" name="Google Shape;916;p129"/>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917" name="Google Shape;917;p129"/>
          <p:cNvGrpSpPr/>
          <p:nvPr/>
        </p:nvGrpSpPr>
        <p:grpSpPr>
          <a:xfrm>
            <a:off x="1731113" y="1953850"/>
            <a:ext cx="587100" cy="600300"/>
            <a:chOff x="1731113" y="1953850"/>
            <a:chExt cx="587100" cy="600300"/>
          </a:xfrm>
        </p:grpSpPr>
        <p:sp>
          <p:nvSpPr>
            <p:cNvPr id="909" name="Google Shape;909;p12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2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0"/>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924" name="Google Shape;924;p130"/>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925" name="Google Shape;925;p130"/>
          <p:cNvGrpSpPr/>
          <p:nvPr/>
        </p:nvGrpSpPr>
        <p:grpSpPr>
          <a:xfrm>
            <a:off x="1527125" y="2646775"/>
            <a:ext cx="3705225" cy="923925"/>
            <a:chOff x="4463725" y="2301200"/>
            <a:chExt cx="3705225" cy="923925"/>
          </a:xfrm>
        </p:grpSpPr>
        <p:pic>
          <p:nvPicPr>
            <p:cNvPr id="926" name="Google Shape;926;p130"/>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927" name="Google Shape;927;p130"/>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928" name="Google Shape;928;p130"/>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929" name="Google Shape;929;p130"/>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930" name="Google Shape;930;p130"/>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31"/>
          <p:cNvSpPr txBox="1"/>
          <p:nvPr/>
        </p:nvSpPr>
        <p:spPr>
          <a:xfrm>
            <a:off x="1461300" y="2226163"/>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Você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Deixamos material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extra da aula</a:t>
            </a:r>
            <a:endParaRPr b="1" sz="3500">
              <a:solidFill>
                <a:schemeClr val="dk1"/>
              </a:solidFill>
              <a:latin typeface="DM Sans"/>
              <a:ea typeface="DM Sans"/>
              <a:cs typeface="DM Sans"/>
              <a:sym typeface="DM Sans"/>
            </a:endParaRPr>
          </a:p>
        </p:txBody>
      </p:sp>
      <p:grpSp>
        <p:nvGrpSpPr>
          <p:cNvPr id="936" name="Google Shape;936;p131"/>
          <p:cNvGrpSpPr/>
          <p:nvPr/>
        </p:nvGrpSpPr>
        <p:grpSpPr>
          <a:xfrm>
            <a:off x="4202550" y="1278135"/>
            <a:ext cx="738900" cy="738900"/>
            <a:chOff x="4202550" y="994173"/>
            <a:chExt cx="738900" cy="738900"/>
          </a:xfrm>
        </p:grpSpPr>
        <p:sp>
          <p:nvSpPr>
            <p:cNvPr id="937" name="Google Shape;937;p13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38" name="Google Shape;938;p13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3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944" name="Google Shape;944;p132"/>
          <p:cNvGrpSpPr/>
          <p:nvPr/>
        </p:nvGrpSpPr>
        <p:grpSpPr>
          <a:xfrm>
            <a:off x="457358" y="468285"/>
            <a:ext cx="431074" cy="431074"/>
            <a:chOff x="4202550" y="994173"/>
            <a:chExt cx="738900" cy="738900"/>
          </a:xfrm>
        </p:grpSpPr>
        <p:sp>
          <p:nvSpPr>
            <p:cNvPr id="945" name="Google Shape;945;p13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46" name="Google Shape;946;p13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947" name="Google Shape;947;p13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948" name="Google Shape;948;p132"/>
          <p:cNvSpPr txBox="1"/>
          <p:nvPr/>
        </p:nvSpPr>
        <p:spPr>
          <a:xfrm>
            <a:off x="457350" y="1725800"/>
            <a:ext cx="5869800" cy="2695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Programação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chemeClr val="hlink"/>
                </a:solidFill>
                <a:latin typeface="DM Sans"/>
                <a:ea typeface="DM Sans"/>
                <a:cs typeface="DM Sans"/>
                <a:sym typeface="DM Sans"/>
                <a:hlinkClick r:id="rId4"/>
              </a:rPr>
              <a:t>So, what is the difference between a programmer and a data scientist?</a:t>
            </a:r>
            <a:r>
              <a:rPr lang="pt-BR" sz="1350">
                <a:solidFill>
                  <a:schemeClr val="dk2"/>
                </a:solidFill>
                <a:latin typeface="DM Sans"/>
                <a:ea typeface="DM Sans"/>
                <a:cs typeface="DM Sans"/>
                <a:sym typeface="DM Sans"/>
              </a:rPr>
              <a:t> | </a:t>
            </a:r>
            <a:r>
              <a:rPr b="1" lang="pt-BR" sz="1350">
                <a:solidFill>
                  <a:schemeClr val="dk2"/>
                </a:solidFill>
                <a:highlight>
                  <a:srgbClr val="FFFFFF"/>
                </a:highlight>
                <a:uFill>
                  <a:noFill/>
                </a:uFill>
                <a:latin typeface="DM Sans"/>
                <a:ea typeface="DM Sans"/>
                <a:cs typeface="DM Sans"/>
                <a:sym typeface="DM Sans"/>
                <a:hlinkClick r:id="rId5">
                  <a:extLst>
                    <a:ext uri="{A12FA001-AC4F-418D-AE19-62706E023703}">
                      <ahyp:hlinkClr val="tx"/>
                    </a:ext>
                  </a:extLst>
                </a:hlinkClick>
              </a:rPr>
              <a:t>Costa Mavroleon</a:t>
            </a:r>
            <a:endParaRPr b="1" sz="1350" u="sng">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rgbClr val="83AEFB"/>
                </a:solidFill>
                <a:latin typeface="DM Sans"/>
                <a:ea typeface="DM Sans"/>
                <a:cs typeface="DM Sans"/>
                <a:sym typeface="DM Sans"/>
              </a:rPr>
              <a:t>https://genexatas.com.br/a-historia-da-linguagem-de-programacao-parte-1/</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História da programação</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b="1" sz="1350">
              <a:solidFill>
                <a:srgbClr val="999999"/>
              </a:solidFill>
              <a:latin typeface="DM Sans"/>
              <a:ea typeface="DM Sans"/>
              <a:cs typeface="DM Sans"/>
              <a:sym typeface="DM Sans"/>
            </a:endParaRPr>
          </a:p>
          <a:p>
            <a:pPr indent="0" lvl="0" marL="0" rtl="0" algn="l">
              <a:spcBef>
                <a:spcPts val="800"/>
              </a:spcBef>
              <a:spcAft>
                <a:spcPts val="0"/>
              </a:spcAft>
              <a:buNone/>
            </a:pPr>
            <a:r>
              <a:rPr b="1" lang="pt-BR" sz="1350">
                <a:solidFill>
                  <a:schemeClr val="dk1"/>
                </a:solidFill>
                <a:latin typeface="DM Sans"/>
                <a:ea typeface="DM Sans"/>
                <a:cs typeface="DM Sans"/>
                <a:sym typeface="DM Sans"/>
              </a:rPr>
              <a:t>Instalações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chemeClr val="accent5"/>
                </a:solidFill>
                <a:latin typeface="DM Sans"/>
                <a:ea typeface="DM Sans"/>
                <a:cs typeface="DM Sans"/>
                <a:sym typeface="DM Sans"/>
              </a:rPr>
              <a:t>https://www.python.org/</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Python 3</a:t>
            </a:r>
            <a:endParaRPr sz="1350" u="sng">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chemeClr val="accent5"/>
                </a:solidFill>
                <a:latin typeface="DM Sans"/>
                <a:ea typeface="DM Sans"/>
                <a:cs typeface="DM Sans"/>
                <a:sym typeface="DM Sans"/>
              </a:rPr>
              <a:t>https://code.visualstudio.com/</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Visual Studio Code</a:t>
            </a:r>
            <a:endParaRPr b="1" sz="1350">
              <a:solidFill>
                <a:srgbClr val="999999"/>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3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954" name="Google Shape;954;p133"/>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Estrutura do curso;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O que é programação;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História da programação;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Python 2, 3 e outras linguagens;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Configurando o ambiente e o programa Hello World!</a:t>
            </a:r>
            <a:endParaRPr sz="1350">
              <a:solidFill>
                <a:schemeClr val="lt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34"/>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Benefícios 🎁</a:t>
            </a:r>
            <a:endParaRPr b="1" sz="4000">
              <a:solidFill>
                <a:srgbClr val="EAFF6A"/>
              </a:solidFill>
              <a:latin typeface="DM Sans"/>
              <a:ea typeface="DM Sans"/>
              <a:cs typeface="DM Sans"/>
              <a:sym typeface="DM Sans"/>
            </a:endParaRPr>
          </a:p>
        </p:txBody>
      </p:sp>
      <p:sp>
        <p:nvSpPr>
          <p:cNvPr id="960" name="Google Shape;960;p134"/>
          <p:cNvSpPr txBox="1"/>
          <p:nvPr/>
        </p:nvSpPr>
        <p:spPr>
          <a:xfrm>
            <a:off x="993100" y="1863750"/>
            <a:ext cx="70881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Você sabia que fazendo parte da comunidade Coderhouse você tem </a:t>
            </a:r>
            <a:r>
              <a:rPr b="1" lang="pt-BR" sz="2000">
                <a:solidFill>
                  <a:schemeClr val="dk1"/>
                </a:solidFill>
                <a:highlight>
                  <a:srgbClr val="EAFF6A"/>
                </a:highlight>
                <a:latin typeface="DM Sans"/>
                <a:ea typeface="DM Sans"/>
                <a:cs typeface="DM Sans"/>
                <a:sym typeface="DM Sans"/>
              </a:rPr>
              <a:t>20% de desconto adicional</a:t>
            </a:r>
            <a:r>
              <a:rPr b="1" lang="pt-BR" sz="2000">
                <a:solidFill>
                  <a:schemeClr val="lt1"/>
                </a:solidFill>
                <a:latin typeface="DM Sans"/>
                <a:ea typeface="DM Sans"/>
                <a:cs typeface="DM Sans"/>
                <a:sym typeface="DM Sans"/>
              </a:rPr>
              <a:t> em qualquer curso ou carreira fazendo a compra através da plataforma? 👀</a:t>
            </a:r>
            <a:endParaRPr b="1" sz="2000">
              <a:solidFill>
                <a:srgbClr val="DEFC52"/>
              </a:solidFill>
              <a:latin typeface="Helvetica Neue"/>
              <a:ea typeface="Helvetica Neue"/>
              <a:cs typeface="Helvetica Neue"/>
              <a:sym typeface="Helvetica Neue"/>
            </a:endParaRPr>
          </a:p>
        </p:txBody>
      </p:sp>
      <p:grpSp>
        <p:nvGrpSpPr>
          <p:cNvPr id="961" name="Google Shape;961;p134"/>
          <p:cNvGrpSpPr/>
          <p:nvPr/>
        </p:nvGrpSpPr>
        <p:grpSpPr>
          <a:xfrm>
            <a:off x="2965133" y="3538850"/>
            <a:ext cx="3213737" cy="785100"/>
            <a:chOff x="2815425" y="3385100"/>
            <a:chExt cx="3006302" cy="785100"/>
          </a:xfrm>
        </p:grpSpPr>
        <p:sp>
          <p:nvSpPr>
            <p:cNvPr id="962" name="Google Shape;962;p134"/>
            <p:cNvSpPr/>
            <p:nvPr/>
          </p:nvSpPr>
          <p:spPr>
            <a:xfrm>
              <a:off x="2815425" y="3408200"/>
              <a:ext cx="3006300" cy="7389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4"/>
            <p:cNvSpPr txBox="1"/>
            <p:nvPr/>
          </p:nvSpPr>
          <p:spPr>
            <a:xfrm>
              <a:off x="2815427" y="3385100"/>
              <a:ext cx="3006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 🛒</a:t>
              </a:r>
              <a:r>
                <a:rPr lang="pt-BR" sz="1300">
                  <a:solidFill>
                    <a:srgbClr val="EAFF6A"/>
                  </a:solidFill>
                  <a:latin typeface="DM Sans"/>
                  <a:ea typeface="DM Sans"/>
                  <a:cs typeface="DM Sans"/>
                  <a:sym typeface="DM Sans"/>
                </a:rPr>
                <a:t>Cursos e Carreiras. </a:t>
              </a:r>
              <a:r>
                <a:rPr lang="pt-BR" sz="1300">
                  <a:solidFill>
                    <a:schemeClr val="lt1"/>
                  </a:solidFill>
                  <a:latin typeface="DM Sans"/>
                  <a:ea typeface="DM Sans"/>
                  <a:cs typeface="DM Sans"/>
                  <a:sym typeface="DM Sans"/>
                </a:rPr>
                <a:t>Agora é só selecionar seu próximo passo!</a:t>
              </a:r>
              <a:endParaRPr sz="1300">
                <a:solidFill>
                  <a:schemeClr val="lt1"/>
                </a:solidFill>
                <a:latin typeface="DM Sans"/>
                <a:ea typeface="DM Sans"/>
                <a:cs typeface="DM Sans"/>
                <a:sym typeface="DM Sans"/>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35"/>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73"/>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3800"/>
              <a:buFont typeface="Arial"/>
              <a:buNone/>
            </a:pPr>
            <a:r>
              <a:rPr b="1" lang="pt-BR" sz="3800">
                <a:solidFill>
                  <a:schemeClr val="dk1"/>
                </a:solidFill>
                <a:latin typeface="DM Sans"/>
                <a:ea typeface="DM Sans"/>
                <a:cs typeface="DM Sans"/>
                <a:sym typeface="DM Sans"/>
              </a:rPr>
              <a:t>Acordos e compromissos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74"/>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4"/>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Ferramentas</a:t>
            </a:r>
            <a:endParaRPr b="1" sz="4000">
              <a:solidFill>
                <a:schemeClr val="dk1"/>
              </a:solidFill>
              <a:latin typeface="DM Sans"/>
              <a:ea typeface="DM Sans"/>
              <a:cs typeface="DM Sans"/>
              <a:sym typeface="DM Sans"/>
            </a:endParaRPr>
          </a:p>
        </p:txBody>
      </p:sp>
      <p:sp>
        <p:nvSpPr>
          <p:cNvPr id="279" name="Google Shape;279;p74"/>
          <p:cNvSpPr txBox="1"/>
          <p:nvPr/>
        </p:nvSpPr>
        <p:spPr>
          <a:xfrm>
            <a:off x="473350" y="1908175"/>
            <a:ext cx="3834600" cy="33978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Pegue </a:t>
            </a:r>
            <a:r>
              <a:rPr b="1" lang="pt-BR" sz="1350">
                <a:solidFill>
                  <a:schemeClr val="dk1"/>
                </a:solidFill>
                <a:latin typeface="DM Sans"/>
                <a:ea typeface="DM Sans"/>
                <a:cs typeface="DM Sans"/>
                <a:sym typeface="DM Sans"/>
              </a:rPr>
              <a:t>água</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chá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café</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No </a:t>
            </a:r>
            <a:r>
              <a:rPr b="1" lang="pt-BR" sz="1350">
                <a:solidFill>
                  <a:schemeClr val="dk1"/>
                </a:solidFill>
                <a:latin typeface="DM Sans"/>
                <a:ea typeface="DM Sans"/>
                <a:cs typeface="DM Sans"/>
                <a:sym typeface="DM Sans"/>
              </a:rPr>
              <a:t>Drive </a:t>
            </a:r>
            <a:r>
              <a:rPr lang="pt-BR" sz="1350">
                <a:solidFill>
                  <a:schemeClr val="dk1"/>
                </a:solidFill>
                <a:latin typeface="DM Sans"/>
                <a:ea typeface="DM Sans"/>
                <a:cs typeface="DM Sans"/>
                <a:sym typeface="DM Sans"/>
              </a:rPr>
              <a:t>você terá todos os </a:t>
            </a:r>
            <a:r>
              <a:rPr b="1" lang="pt-BR" sz="1350">
                <a:solidFill>
                  <a:schemeClr val="dk1"/>
                </a:solidFill>
                <a:latin typeface="DM Sans"/>
                <a:ea typeface="DM Sans"/>
                <a:cs typeface="DM Sans"/>
                <a:sym typeface="DM Sans"/>
              </a:rPr>
              <a:t>arquivos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slides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Todas as aulas serão </a:t>
            </a:r>
            <a:r>
              <a:rPr b="1" lang="pt-BR" sz="1350">
                <a:solidFill>
                  <a:schemeClr val="dk1"/>
                </a:solidFill>
                <a:latin typeface="DM Sans"/>
                <a:ea typeface="DM Sans"/>
                <a:cs typeface="DM Sans"/>
                <a:sym typeface="DM Sans"/>
              </a:rPr>
              <a:t>gravadas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compartilhadas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Não fique com dúvidas! </a:t>
            </a:r>
            <a:r>
              <a:rPr lang="pt-BR" sz="1350">
                <a:solidFill>
                  <a:schemeClr val="dk1"/>
                </a:solidFill>
                <a:latin typeface="DM Sans"/>
                <a:ea typeface="DM Sans"/>
                <a:cs typeface="DM Sans"/>
                <a:sym typeface="DM Sans"/>
              </a:rPr>
              <a:t>Procure no chat do Zoom o [TUTOR] disponível na aula e envie suas perguntas!</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Não se esqueçam de </a:t>
            </a:r>
            <a:r>
              <a:rPr b="1" lang="pt-BR" sz="1350">
                <a:solidFill>
                  <a:schemeClr val="dk1"/>
                </a:solidFill>
                <a:latin typeface="DM Sans"/>
                <a:ea typeface="DM Sans"/>
                <a:cs typeface="DM Sans"/>
                <a:sym typeface="DM Sans"/>
              </a:rPr>
              <a:t>avaliar as aulas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p:txBody>
      </p:sp>
      <p:sp>
        <p:nvSpPr>
          <p:cNvPr id="280" name="Google Shape;280;p74"/>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ACORDOS E COMPROMISSOS</a:t>
            </a:r>
            <a:endParaRPr sz="1600">
              <a:solidFill>
                <a:schemeClr val="dk1"/>
              </a:solidFill>
              <a:latin typeface="DM Sans"/>
              <a:ea typeface="DM Sans"/>
              <a:cs typeface="DM Sans"/>
              <a:sym typeface="DM Sans"/>
            </a:endParaRPr>
          </a:p>
        </p:txBody>
      </p:sp>
      <p:pic>
        <p:nvPicPr>
          <p:cNvPr id="281" name="Google Shape;281;p74"/>
          <p:cNvPicPr preferRelativeResize="0"/>
          <p:nvPr/>
        </p:nvPicPr>
        <p:blipFill rotWithShape="1">
          <a:blip r:embed="rId3">
            <a:alphaModFix/>
          </a:blip>
          <a:srcRect b="3227" l="0" r="0" t="3227"/>
          <a:stretch/>
        </p:blipFill>
        <p:spPr>
          <a:xfrm>
            <a:off x="5536725" y="0"/>
            <a:ext cx="3664650" cy="5143501"/>
          </a:xfrm>
          <a:prstGeom prst="rect">
            <a:avLst/>
          </a:prstGeom>
          <a:noFill/>
          <a:ln>
            <a:noFill/>
          </a:ln>
        </p:spPr>
      </p:pic>
      <p:pic>
        <p:nvPicPr>
          <p:cNvPr id="282" name="Google Shape;282;p74"/>
          <p:cNvPicPr preferRelativeResize="0"/>
          <p:nvPr/>
        </p:nvPicPr>
        <p:blipFill>
          <a:blip r:embed="rId4">
            <a:alphaModFix/>
          </a:blip>
          <a:stretch>
            <a:fillRect/>
          </a:stretch>
        </p:blipFill>
        <p:spPr>
          <a:xfrm>
            <a:off x="7758388"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75"/>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5"/>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Ambiente</a:t>
            </a:r>
            <a:endParaRPr b="1" sz="4000">
              <a:solidFill>
                <a:schemeClr val="dk1"/>
              </a:solidFill>
              <a:latin typeface="DM Sans"/>
              <a:ea typeface="DM Sans"/>
              <a:cs typeface="DM Sans"/>
              <a:sym typeface="DM Sans"/>
            </a:endParaRPr>
          </a:p>
        </p:txBody>
      </p:sp>
      <p:sp>
        <p:nvSpPr>
          <p:cNvPr id="289" name="Google Shape;289;p75"/>
          <p:cNvSpPr txBox="1"/>
          <p:nvPr/>
        </p:nvSpPr>
        <p:spPr>
          <a:xfrm>
            <a:off x="473350" y="1908175"/>
            <a:ext cx="3834600" cy="3086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111111"/>
              </a:buClr>
              <a:buSzPts val="1350"/>
              <a:buFont typeface="Helvetica Neue"/>
              <a:buChar char="✓"/>
            </a:pPr>
            <a:r>
              <a:rPr lang="pt-BR" sz="1350">
                <a:solidFill>
                  <a:schemeClr val="dk1"/>
                </a:solidFill>
                <a:latin typeface="DM Sans"/>
                <a:ea typeface="DM Sans"/>
                <a:cs typeface="DM Sans"/>
                <a:sym typeface="DM Sans"/>
              </a:rPr>
              <a:t>Encontre o seu espaço e crie o momento oportuno para</a:t>
            </a:r>
            <a:r>
              <a:rPr b="1" lang="pt-BR" sz="1350">
                <a:solidFill>
                  <a:schemeClr val="dk1"/>
                </a:solidFill>
                <a:latin typeface="DM Sans"/>
                <a:ea typeface="DM Sans"/>
                <a:cs typeface="DM Sans"/>
                <a:sym typeface="DM Sans"/>
              </a:rPr>
              <a:t> desfrutar</a:t>
            </a:r>
            <a:br>
              <a:rPr b="1" lang="pt-BR" sz="1350">
                <a:solidFill>
                  <a:schemeClr val="dk1"/>
                </a:solidFill>
                <a:latin typeface="DM Sans"/>
                <a:ea typeface="DM Sans"/>
                <a:cs typeface="DM Sans"/>
                <a:sym typeface="DM Sans"/>
              </a:rPr>
            </a:br>
            <a:r>
              <a:rPr b="1" lang="pt-BR" sz="1350">
                <a:solidFill>
                  <a:schemeClr val="dk1"/>
                </a:solidFill>
                <a:latin typeface="DM Sans"/>
                <a:ea typeface="DM Sans"/>
                <a:cs typeface="DM Sans"/>
                <a:sym typeface="DM Sans"/>
              </a:rPr>
              <a:t>do aprendizado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111111"/>
              </a:buClr>
              <a:buSzPts val="1350"/>
              <a:buFont typeface="Helvetica Neue"/>
              <a:buChar char="✓"/>
            </a:pPr>
            <a:r>
              <a:rPr lang="pt-BR" sz="1350">
                <a:solidFill>
                  <a:schemeClr val="dk1"/>
                </a:solidFill>
                <a:latin typeface="DM Sans"/>
                <a:ea typeface="DM Sans"/>
                <a:cs typeface="DM Sans"/>
                <a:sym typeface="DM Sans"/>
              </a:rPr>
              <a:t>Evite dispositivos e aplicativos</a:t>
            </a:r>
            <a:br>
              <a:rPr lang="pt-BR" sz="1350">
                <a:solidFill>
                  <a:schemeClr val="dk1"/>
                </a:solidFill>
                <a:latin typeface="DM Sans"/>
                <a:ea typeface="DM Sans"/>
                <a:cs typeface="DM Sans"/>
                <a:sym typeface="DM Sans"/>
              </a:rPr>
            </a:br>
            <a:r>
              <a:rPr lang="pt-BR" sz="1350">
                <a:solidFill>
                  <a:schemeClr val="dk1"/>
                </a:solidFill>
                <a:latin typeface="DM Sans"/>
                <a:ea typeface="DM Sans"/>
                <a:cs typeface="DM Sans"/>
                <a:sym typeface="DM Sans"/>
              </a:rPr>
              <a:t>que possam </a:t>
            </a:r>
            <a:r>
              <a:rPr b="1" lang="pt-BR" sz="1350">
                <a:solidFill>
                  <a:schemeClr val="dk1"/>
                </a:solidFill>
                <a:latin typeface="DM Sans"/>
                <a:ea typeface="DM Sans"/>
                <a:cs typeface="DM Sans"/>
                <a:sym typeface="DM Sans"/>
              </a:rPr>
              <a:t>roubar sua atenção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rgbClr val="111111"/>
              </a:buClr>
              <a:buSzPts val="1350"/>
              <a:buFont typeface="Helvetica Neue"/>
              <a:buChar char="✓"/>
            </a:pPr>
            <a:r>
              <a:rPr lang="pt-BR" sz="1350">
                <a:solidFill>
                  <a:schemeClr val="dk1"/>
                </a:solidFill>
                <a:latin typeface="DM Sans"/>
                <a:ea typeface="DM Sans"/>
                <a:cs typeface="DM Sans"/>
                <a:sym typeface="DM Sans"/>
              </a:rPr>
              <a:t>Câmeras abertas sempre que possível.</a:t>
            </a:r>
            <a:endParaRPr sz="1350">
              <a:solidFill>
                <a:schemeClr val="dk1"/>
              </a:solidFill>
              <a:latin typeface="DM Sans"/>
              <a:ea typeface="DM Sans"/>
              <a:cs typeface="DM Sans"/>
              <a:sym typeface="DM Sans"/>
            </a:endParaRPr>
          </a:p>
          <a:p>
            <a:pPr indent="0" lvl="0" marL="457200" rtl="0" algn="l">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rgbClr val="111111"/>
              </a:buClr>
              <a:buSzPts val="1350"/>
              <a:buFont typeface="Helvetica Neue"/>
              <a:buChar char="✓"/>
            </a:pPr>
            <a:r>
              <a:rPr lang="pt-BR" sz="1350">
                <a:solidFill>
                  <a:schemeClr val="dk1"/>
                </a:solidFill>
                <a:latin typeface="DM Sans"/>
                <a:ea typeface="DM Sans"/>
                <a:cs typeface="DM Sans"/>
                <a:sym typeface="DM Sans"/>
              </a:rPr>
              <a:t>Todas as aulas serão </a:t>
            </a:r>
            <a:r>
              <a:rPr b="1" lang="pt-BR" sz="1350">
                <a:solidFill>
                  <a:schemeClr val="dk1"/>
                </a:solidFill>
                <a:latin typeface="DM Sans"/>
                <a:ea typeface="DM Sans"/>
                <a:cs typeface="DM Sans"/>
                <a:sym typeface="DM Sans"/>
              </a:rPr>
              <a:t>uma construção conjunta!</a:t>
            </a:r>
            <a:endParaRPr sz="1350">
              <a:solidFill>
                <a:schemeClr val="dk1"/>
              </a:solidFill>
              <a:latin typeface="DM Sans"/>
              <a:ea typeface="DM Sans"/>
              <a:cs typeface="DM Sans"/>
              <a:sym typeface="DM Sans"/>
            </a:endParaRPr>
          </a:p>
        </p:txBody>
      </p:sp>
      <p:sp>
        <p:nvSpPr>
          <p:cNvPr id="290" name="Google Shape;290;p75"/>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ACORDOS E COMPROMISSOS</a:t>
            </a:r>
            <a:endParaRPr sz="1600">
              <a:solidFill>
                <a:schemeClr val="dk1"/>
              </a:solidFill>
              <a:latin typeface="DM Sans"/>
              <a:ea typeface="DM Sans"/>
              <a:cs typeface="DM Sans"/>
              <a:sym typeface="DM Sans"/>
            </a:endParaRPr>
          </a:p>
        </p:txBody>
      </p:sp>
      <p:pic>
        <p:nvPicPr>
          <p:cNvPr id="291" name="Google Shape;291;p75" title="imagen decorativa"/>
          <p:cNvPicPr preferRelativeResize="0"/>
          <p:nvPr/>
        </p:nvPicPr>
        <p:blipFill rotWithShape="1">
          <a:blip r:embed="rId3">
            <a:alphaModFix/>
          </a:blip>
          <a:srcRect b="80" l="19552" r="37720" t="-80"/>
          <a:stretch/>
        </p:blipFill>
        <p:spPr>
          <a:xfrm>
            <a:off x="5846675" y="-64575"/>
            <a:ext cx="3338726" cy="5208076"/>
          </a:xfrm>
          <a:prstGeom prst="rect">
            <a:avLst/>
          </a:prstGeom>
          <a:noFill/>
          <a:ln>
            <a:noFill/>
          </a:ln>
        </p:spPr>
      </p:pic>
      <p:pic>
        <p:nvPicPr>
          <p:cNvPr id="292" name="Google Shape;292;p75"/>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